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4.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5.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6.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7.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8.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9.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1" r:id="rId1"/>
    <p:sldMasterId id="2147483685" r:id="rId2"/>
    <p:sldMasterId id="2147483689" r:id="rId3"/>
    <p:sldMasterId id="2147483693" r:id="rId4"/>
    <p:sldMasterId id="2147483697" r:id="rId5"/>
    <p:sldMasterId id="2147483701" r:id="rId6"/>
    <p:sldMasterId id="2147483705" r:id="rId7"/>
    <p:sldMasterId id="2147483709" r:id="rId8"/>
    <p:sldMasterId id="2147483713" r:id="rId9"/>
    <p:sldMasterId id="2147483717" r:id="rId10"/>
  </p:sldMasterIdLst>
  <p:notesMasterIdLst>
    <p:notesMasterId r:id="rId40"/>
  </p:notesMasterIdLst>
  <p:sldIdLst>
    <p:sldId id="569" r:id="rId11"/>
    <p:sldId id="515" r:id="rId12"/>
    <p:sldId id="625" r:id="rId13"/>
    <p:sldId id="615" r:id="rId14"/>
    <p:sldId id="400" r:id="rId15"/>
    <p:sldId id="593" r:id="rId16"/>
    <p:sldId id="476" r:id="rId17"/>
    <p:sldId id="621" r:id="rId18"/>
    <p:sldId id="561" r:id="rId19"/>
    <p:sldId id="563" r:id="rId20"/>
    <p:sldId id="616" r:id="rId21"/>
    <p:sldId id="600" r:id="rId22"/>
    <p:sldId id="522" r:id="rId23"/>
    <p:sldId id="605" r:id="rId24"/>
    <p:sldId id="523" r:id="rId25"/>
    <p:sldId id="549" r:id="rId26"/>
    <p:sldId id="524" r:id="rId27"/>
    <p:sldId id="619" r:id="rId28"/>
    <p:sldId id="620" r:id="rId29"/>
    <p:sldId id="581" r:id="rId30"/>
    <p:sldId id="582" r:id="rId31"/>
    <p:sldId id="623" r:id="rId32"/>
    <p:sldId id="584" r:id="rId33"/>
    <p:sldId id="585" r:id="rId34"/>
    <p:sldId id="624" r:id="rId35"/>
    <p:sldId id="587" r:id="rId36"/>
    <p:sldId id="588" r:id="rId37"/>
    <p:sldId id="630" r:id="rId38"/>
    <p:sldId id="632" r:id="rId39"/>
  </p:sldIdLst>
  <p:sldSz cx="9144000" cy="6858000" type="screen4x3"/>
  <p:notesSz cx="6858000" cy="9144000"/>
  <p:defaultText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82" userDrawn="1">
          <p15:clr>
            <a:srgbClr val="A4A3A4"/>
          </p15:clr>
        </p15:guide>
        <p15:guide id="2" pos="387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AE00"/>
    <a:srgbClr val="66679B"/>
    <a:srgbClr val="89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llanmörkt format 2 - Dekorfär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18"/>
    <p:restoredTop sz="84387"/>
  </p:normalViewPr>
  <p:slideViewPr>
    <p:cSldViewPr snapToGrid="0" snapToObjects="1">
      <p:cViewPr varScale="1">
        <p:scale>
          <a:sx n="103" d="100"/>
          <a:sy n="103" d="100"/>
        </p:scale>
        <p:origin x="1956" y="108"/>
      </p:cViewPr>
      <p:guideLst>
        <p:guide orient="horz" pos="2682"/>
        <p:guide pos="3878"/>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theme" Target="theme/theme1.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3D0E4A71-3559-6F41-82EF-4399AAF3F665}">
      <dgm:prSet phldrT="[Text]"/>
      <dgm:spPr>
        <a:solidFill>
          <a:schemeClr val="bg1"/>
        </a:solidFill>
        <a:ln>
          <a:noFill/>
        </a:ln>
      </dgm:spPr>
      <dgm:t>
        <a:bodyPr/>
        <a:lstStyle/>
        <a:p>
          <a:r>
            <a:rPr lang="en-US" baseline="0" dirty="0"/>
            <a:t>HG00097.bam</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438F6A36-A432-B943-B012-9C9B9FA5A885}">
      <dgm:prSet phldrT="[Text]"/>
      <dgm:spPr>
        <a:ln>
          <a:solidFill>
            <a:srgbClr val="89AE00"/>
          </a:solidFill>
        </a:ln>
      </dgm:spPr>
      <dgm:t>
        <a:bodyPr/>
        <a:lstStyle/>
        <a:p>
          <a:r>
            <a:rPr lang="en-US" baseline="0" dirty="0" err="1"/>
            <a:t>VariantCalling</a:t>
          </a:r>
          <a:r>
            <a:rPr lang="en-US" baseline="0" dirty="0"/>
            <a:t> </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44CDF938-2425-FF4F-85B3-425F6EAB454E}">
      <dgm:prSet phldrT="[Text]"/>
      <dgm:spPr>
        <a:noFill/>
        <a:ln>
          <a:noFill/>
        </a:ln>
      </dgm:spPr>
      <dgm:t>
        <a:bodyPr/>
        <a:lstStyle/>
        <a:p>
          <a:r>
            <a:rPr lang="sv-SE" b="0" i="0" u="none" dirty="0"/>
            <a:t>HG00097</a:t>
          </a:r>
          <a:r>
            <a:rPr lang="en-US" b="0" dirty="0">
              <a:solidFill>
                <a:schemeClr val="tx1"/>
              </a:solidFill>
            </a:rPr>
            <a:t>_1.fastq</a:t>
          </a:r>
        </a:p>
        <a:p>
          <a:r>
            <a:rPr lang="sv-SE" b="0" i="0" u="none" dirty="0"/>
            <a:t>HG00097</a:t>
          </a:r>
          <a:r>
            <a:rPr lang="en-US" b="0" dirty="0">
              <a:solidFill>
                <a:schemeClr val="tx1"/>
              </a:solidFill>
            </a:rPr>
            <a:t>_2.fastq</a:t>
          </a:r>
        </a:p>
      </dgm:t>
    </dgm:pt>
    <dgm:pt modelId="{62E42C04-2EB1-6844-ABBB-2943F94AF1E4}" type="parTrans" cxnId="{104EA625-1EC7-564E-967E-F317A16F26A8}">
      <dgm:prSet/>
      <dgm:spPr/>
      <dgm:t>
        <a:bodyPr/>
        <a:lstStyle/>
        <a:p>
          <a:endParaRPr lang="sv-SE"/>
        </a:p>
      </dgm:t>
    </dgm:pt>
    <dgm:pt modelId="{172A6017-A754-1E42-B064-0DF06E4F17B6}" type="sibTrans" cxnId="{104EA625-1EC7-564E-967E-F317A16F26A8}">
      <dgm:prSet/>
      <dgm:spPr/>
      <dgm:t>
        <a:bodyPr/>
        <a:lstStyle/>
        <a:p>
          <a:endParaRPr lang="sv-SE"/>
        </a:p>
      </dgm:t>
    </dgm:pt>
    <dgm:pt modelId="{B417EA5F-2296-A147-9FDF-EDA41B1E9EE9}">
      <dgm:prSet phldrT="[Text]"/>
      <dgm:spPr>
        <a:solidFill>
          <a:schemeClr val="bg1"/>
        </a:solidFill>
      </dgm:spPr>
      <dgm:t>
        <a:bodyPr/>
        <a:lstStyle/>
        <a:p>
          <a:r>
            <a:rPr lang="en-US" dirty="0"/>
            <a:t>Alignment</a:t>
          </a:r>
        </a:p>
      </dgm:t>
    </dgm:pt>
    <dgm:pt modelId="{92C89E69-360A-3844-9404-2B808F1AEA27}" type="parTrans" cxnId="{E2AD8307-8605-E54F-8A5F-58BFD880C5C6}">
      <dgm:prSet/>
      <dgm:spPr/>
      <dgm:t>
        <a:bodyPr/>
        <a:lstStyle/>
        <a:p>
          <a:endParaRPr lang="sv-SE"/>
        </a:p>
      </dgm:t>
    </dgm:pt>
    <dgm:pt modelId="{0831C494-9D41-D543-B6BF-9E3F993709FF}" type="sibTrans" cxnId="{E2AD8307-8605-E54F-8A5F-58BFD880C5C6}">
      <dgm:prSet/>
      <dgm:spPr/>
      <dgm:t>
        <a:bodyPr/>
        <a:lstStyle/>
        <a:p>
          <a:endParaRPr lang="sv-SE"/>
        </a:p>
      </dgm:t>
    </dgm:pt>
    <dgm:pt modelId="{A9D78C8D-C7DA-D24A-A185-B9D4F3569020}">
      <dgm:prSet phldrT="[Text]"/>
      <dgm:spPr>
        <a:ln>
          <a:noFill/>
        </a:ln>
      </dgm:spPr>
      <dgm:t>
        <a:bodyPr/>
        <a:lstStyle/>
        <a:p>
          <a:r>
            <a:rPr lang="sv-SE" b="0" i="0" u="none" dirty="0"/>
            <a:t>HG00097</a:t>
          </a:r>
          <a:r>
            <a:rPr lang="en-US" dirty="0"/>
            <a:t>.</a:t>
          </a:r>
          <a:r>
            <a:rPr lang="en-US" dirty="0" err="1"/>
            <a:t>vcf</a:t>
          </a:r>
          <a:endParaRPr lang="en-US" dirty="0"/>
        </a:p>
      </dgm:t>
    </dgm:pt>
    <dgm:pt modelId="{D748B4F6-7D52-CC41-B53F-C130A31A95CF}" type="parTrans" cxnId="{AE3D96AA-CCAC-BB4E-9B3F-8FB0B15CAF56}">
      <dgm:prSet/>
      <dgm:spPr/>
      <dgm:t>
        <a:bodyPr/>
        <a:lstStyle/>
        <a:p>
          <a:endParaRPr lang="sv-SE"/>
        </a:p>
      </dgm:t>
    </dgm:pt>
    <dgm:pt modelId="{EC379748-A0DC-0747-B2A3-D1E7C8696DBC}" type="sibTrans" cxnId="{AE3D96AA-CCAC-BB4E-9B3F-8FB0B15CAF56}">
      <dgm:prSet/>
      <dgm:spPr/>
      <dgm:t>
        <a:bodyPr/>
        <a:lstStyle/>
        <a:p>
          <a:endParaRPr lang="sv-SE"/>
        </a:p>
      </dgm:t>
    </dgm:pt>
    <dgm:pt modelId="{8C5748C0-5B17-A049-97F2-D3797F152837}" type="pres">
      <dgm:prSet presAssocID="{033269AF-3438-AD40-AE99-E85C4961387D}" presName="linearFlow" presStyleCnt="0">
        <dgm:presLayoutVars>
          <dgm:resizeHandles val="exact"/>
        </dgm:presLayoutVars>
      </dgm:prSet>
      <dgm:spPr/>
    </dgm:pt>
    <dgm:pt modelId="{55F90091-8607-C84C-BBE9-FF8FC29CD4AD}" type="pres">
      <dgm:prSet presAssocID="{44CDF938-2425-FF4F-85B3-425F6EAB454E}" presName="node" presStyleLbl="node1" presStyleIdx="0" presStyleCnt="5">
        <dgm:presLayoutVars>
          <dgm:bulletEnabled val="1"/>
        </dgm:presLayoutVars>
      </dgm:prSet>
      <dgm:spPr/>
    </dgm:pt>
    <dgm:pt modelId="{C9BF42DD-7B11-4E40-9497-E1EABD250674}" type="pres">
      <dgm:prSet presAssocID="{172A6017-A754-1E42-B064-0DF06E4F17B6}" presName="sibTrans" presStyleLbl="sibTrans2D1" presStyleIdx="0" presStyleCnt="4"/>
      <dgm:spPr/>
    </dgm:pt>
    <dgm:pt modelId="{03BB3DEF-D1DA-CC40-A4C5-4165E063959D}" type="pres">
      <dgm:prSet presAssocID="{172A6017-A754-1E42-B064-0DF06E4F17B6}" presName="connectorText" presStyleLbl="sibTrans2D1" presStyleIdx="0" presStyleCnt="4"/>
      <dgm:spPr/>
    </dgm:pt>
    <dgm:pt modelId="{FA156E63-B30A-234D-BA80-F46C365C0D70}" type="pres">
      <dgm:prSet presAssocID="{B417EA5F-2296-A147-9FDF-EDA41B1E9EE9}" presName="node" presStyleLbl="node1" presStyleIdx="1" presStyleCnt="5">
        <dgm:presLayoutVars>
          <dgm:bulletEnabled val="1"/>
        </dgm:presLayoutVars>
      </dgm:prSet>
      <dgm:spPr/>
    </dgm:pt>
    <dgm:pt modelId="{D863175A-CB6F-F44E-AC77-7A9B2760E9F8}" type="pres">
      <dgm:prSet presAssocID="{0831C494-9D41-D543-B6BF-9E3F993709FF}" presName="sibTrans" presStyleLbl="sibTrans2D1" presStyleIdx="1" presStyleCnt="4"/>
      <dgm:spPr/>
    </dgm:pt>
    <dgm:pt modelId="{1B1CC1B9-2FB7-E248-94AA-93A72202CAE6}" type="pres">
      <dgm:prSet presAssocID="{0831C494-9D41-D543-B6BF-9E3F993709FF}" presName="connectorText" presStyleLbl="sibTrans2D1" presStyleIdx="1" presStyleCnt="4"/>
      <dgm:spPr/>
    </dgm:pt>
    <dgm:pt modelId="{D4F55BBC-0AA4-9048-B86F-661F429757BB}" type="pres">
      <dgm:prSet presAssocID="{3D0E4A71-3559-6F41-82EF-4399AAF3F665}" presName="node" presStyleLbl="node1" presStyleIdx="2" presStyleCnt="5">
        <dgm:presLayoutVars>
          <dgm:bulletEnabled val="1"/>
        </dgm:presLayoutVars>
      </dgm:prSet>
      <dgm:spPr/>
    </dgm:pt>
    <dgm:pt modelId="{8101AA47-DDA9-A447-BE9D-4492B028B7B4}" type="pres">
      <dgm:prSet presAssocID="{F46FD193-A56F-674B-A5EF-160928253438}" presName="sibTrans" presStyleLbl="sibTrans2D1" presStyleIdx="2" presStyleCnt="4"/>
      <dgm:spPr/>
    </dgm:pt>
    <dgm:pt modelId="{8E843A19-0EC6-464F-90BE-A670AA2F0661}" type="pres">
      <dgm:prSet presAssocID="{F46FD193-A56F-674B-A5EF-160928253438}" presName="connectorText" presStyleLbl="sibTrans2D1" presStyleIdx="2" presStyleCnt="4"/>
      <dgm:spPr/>
    </dgm:pt>
    <dgm:pt modelId="{428727D4-D257-D543-A8BE-83021F6A69D0}" type="pres">
      <dgm:prSet presAssocID="{438F6A36-A432-B943-B012-9C9B9FA5A885}" presName="node" presStyleLbl="node1" presStyleIdx="3" presStyleCnt="5">
        <dgm:presLayoutVars>
          <dgm:bulletEnabled val="1"/>
        </dgm:presLayoutVars>
      </dgm:prSet>
      <dgm:spPr/>
    </dgm:pt>
    <dgm:pt modelId="{2D3D5A02-249C-6F4E-97BF-DAF5E97B2CB0}" type="pres">
      <dgm:prSet presAssocID="{B949C7BA-55DA-7C4A-9A70-2C84ACBCF86B}" presName="sibTrans" presStyleLbl="sibTrans2D1" presStyleIdx="3" presStyleCnt="4"/>
      <dgm:spPr/>
    </dgm:pt>
    <dgm:pt modelId="{32803816-2935-F74C-99A3-2B3EACBF402B}" type="pres">
      <dgm:prSet presAssocID="{B949C7BA-55DA-7C4A-9A70-2C84ACBCF86B}" presName="connectorText" presStyleLbl="sibTrans2D1" presStyleIdx="3" presStyleCnt="4"/>
      <dgm:spPr/>
    </dgm:pt>
    <dgm:pt modelId="{83DD6050-A8F1-B345-97F3-B84086A453D8}" type="pres">
      <dgm:prSet presAssocID="{A9D78C8D-C7DA-D24A-A185-B9D4F3569020}" presName="node" presStyleLbl="node1" presStyleIdx="4" presStyleCnt="5">
        <dgm:presLayoutVars>
          <dgm:bulletEnabled val="1"/>
        </dgm:presLayoutVars>
      </dgm:prSet>
      <dgm:spPr/>
    </dgm:pt>
  </dgm:ptLst>
  <dgm:cxnLst>
    <dgm:cxn modelId="{E2AD8307-8605-E54F-8A5F-58BFD880C5C6}" srcId="{033269AF-3438-AD40-AE99-E85C4961387D}" destId="{B417EA5F-2296-A147-9FDF-EDA41B1E9EE9}" srcOrd="1" destOrd="0" parTransId="{92C89E69-360A-3844-9404-2B808F1AEA27}" sibTransId="{0831C494-9D41-D543-B6BF-9E3F993709FF}"/>
    <dgm:cxn modelId="{1EB96A22-7123-344A-8E1E-305250BE80FE}" srcId="{033269AF-3438-AD40-AE99-E85C4961387D}" destId="{3D0E4A71-3559-6F41-82EF-4399AAF3F665}" srcOrd="2" destOrd="0" parTransId="{CE2C5B43-01EB-9247-8F63-33401C75BA22}" sibTransId="{F46FD193-A56F-674B-A5EF-160928253438}"/>
    <dgm:cxn modelId="{104EA625-1EC7-564E-967E-F317A16F26A8}" srcId="{033269AF-3438-AD40-AE99-E85C4961387D}" destId="{44CDF938-2425-FF4F-85B3-425F6EAB454E}" srcOrd="0" destOrd="0" parTransId="{62E42C04-2EB1-6844-ABBB-2943F94AF1E4}" sibTransId="{172A6017-A754-1E42-B064-0DF06E4F17B6}"/>
    <dgm:cxn modelId="{7B65F72F-59AC-9A42-85C6-409B36C64F29}" type="presOf" srcId="{B417EA5F-2296-A147-9FDF-EDA41B1E9EE9}" destId="{FA156E63-B30A-234D-BA80-F46C365C0D70}" srcOrd="0" destOrd="0" presId="urn:microsoft.com/office/officeart/2005/8/layout/process2"/>
    <dgm:cxn modelId="{4A649139-99EB-8242-8378-7410B27B2B3C}" type="presOf" srcId="{033269AF-3438-AD40-AE99-E85C4961387D}" destId="{8C5748C0-5B17-A049-97F2-D3797F152837}" srcOrd="0" destOrd="0" presId="urn:microsoft.com/office/officeart/2005/8/layout/process2"/>
    <dgm:cxn modelId="{423F243E-9F70-754A-902D-8B016BBDDEE0}" type="presOf" srcId="{F46FD193-A56F-674B-A5EF-160928253438}" destId="{8E843A19-0EC6-464F-90BE-A670AA2F0661}" srcOrd="1" destOrd="0" presId="urn:microsoft.com/office/officeart/2005/8/layout/process2"/>
    <dgm:cxn modelId="{1CFDB43E-1F8E-A642-910D-32083D7491C1}" type="presOf" srcId="{F46FD193-A56F-674B-A5EF-160928253438}" destId="{8101AA47-DDA9-A447-BE9D-4492B028B7B4}" srcOrd="0" destOrd="0" presId="urn:microsoft.com/office/officeart/2005/8/layout/process2"/>
    <dgm:cxn modelId="{E5C5765B-BB60-3E41-91E6-5CE564550307}" type="presOf" srcId="{3D0E4A71-3559-6F41-82EF-4399AAF3F665}" destId="{D4F55BBC-0AA4-9048-B86F-661F429757BB}" srcOrd="0" destOrd="0" presId="urn:microsoft.com/office/officeart/2005/8/layout/process2"/>
    <dgm:cxn modelId="{FA245765-7D9A-624C-9922-5FD3E9721FC8}" type="presOf" srcId="{B949C7BA-55DA-7C4A-9A70-2C84ACBCF86B}" destId="{2D3D5A02-249C-6F4E-97BF-DAF5E97B2CB0}" srcOrd="0" destOrd="0" presId="urn:microsoft.com/office/officeart/2005/8/layout/process2"/>
    <dgm:cxn modelId="{4941676E-1CC8-734E-80B7-004A407D9D9E}" srcId="{033269AF-3438-AD40-AE99-E85C4961387D}" destId="{438F6A36-A432-B943-B012-9C9B9FA5A885}" srcOrd="3" destOrd="0" parTransId="{1D533D93-C634-304E-8514-70CAF93F4945}" sibTransId="{B949C7BA-55DA-7C4A-9A70-2C84ACBCF86B}"/>
    <dgm:cxn modelId="{A554A45A-EF00-C941-9F3A-209EEB0AB2BF}" type="presOf" srcId="{0831C494-9D41-D543-B6BF-9E3F993709FF}" destId="{D863175A-CB6F-F44E-AC77-7A9B2760E9F8}" srcOrd="0" destOrd="0" presId="urn:microsoft.com/office/officeart/2005/8/layout/process2"/>
    <dgm:cxn modelId="{B376858F-C479-0C47-9E23-306162A3B267}" type="presOf" srcId="{172A6017-A754-1E42-B064-0DF06E4F17B6}" destId="{C9BF42DD-7B11-4E40-9497-E1EABD250674}" srcOrd="0" destOrd="0" presId="urn:microsoft.com/office/officeart/2005/8/layout/process2"/>
    <dgm:cxn modelId="{AE3D96AA-CCAC-BB4E-9B3F-8FB0B15CAF56}" srcId="{033269AF-3438-AD40-AE99-E85C4961387D}" destId="{A9D78C8D-C7DA-D24A-A185-B9D4F3569020}" srcOrd="4" destOrd="0" parTransId="{D748B4F6-7D52-CC41-B53F-C130A31A95CF}" sibTransId="{EC379748-A0DC-0747-B2A3-D1E7C8696DBC}"/>
    <dgm:cxn modelId="{40D66BAD-5E53-CE48-A238-2A0F35F19673}" type="presOf" srcId="{B949C7BA-55DA-7C4A-9A70-2C84ACBCF86B}" destId="{32803816-2935-F74C-99A3-2B3EACBF402B}" srcOrd="1" destOrd="0" presId="urn:microsoft.com/office/officeart/2005/8/layout/process2"/>
    <dgm:cxn modelId="{BF5AAFB8-6130-1B44-A279-2E433351575B}" type="presOf" srcId="{A9D78C8D-C7DA-D24A-A185-B9D4F3569020}" destId="{83DD6050-A8F1-B345-97F3-B84086A453D8}" srcOrd="0" destOrd="0" presId="urn:microsoft.com/office/officeart/2005/8/layout/process2"/>
    <dgm:cxn modelId="{DB7B2AC7-9D69-024C-AEF5-57FD4B714A21}" type="presOf" srcId="{0831C494-9D41-D543-B6BF-9E3F993709FF}" destId="{1B1CC1B9-2FB7-E248-94AA-93A72202CAE6}" srcOrd="1" destOrd="0" presId="urn:microsoft.com/office/officeart/2005/8/layout/process2"/>
    <dgm:cxn modelId="{F444B9D6-61A7-7144-B2F8-70451C4BEDCD}" type="presOf" srcId="{44CDF938-2425-FF4F-85B3-425F6EAB454E}" destId="{55F90091-8607-C84C-BBE9-FF8FC29CD4AD}" srcOrd="0" destOrd="0" presId="urn:microsoft.com/office/officeart/2005/8/layout/process2"/>
    <dgm:cxn modelId="{AC56CDE2-111F-6F49-A171-17A31DB9DBB4}" type="presOf" srcId="{172A6017-A754-1E42-B064-0DF06E4F17B6}" destId="{03BB3DEF-D1DA-CC40-A4C5-4165E063959D}" srcOrd="1" destOrd="0" presId="urn:microsoft.com/office/officeart/2005/8/layout/process2"/>
    <dgm:cxn modelId="{679EFCE3-1B55-EC48-BC2C-23FE3B1B5BBC}" type="presOf" srcId="{438F6A36-A432-B943-B012-9C9B9FA5A885}" destId="{428727D4-D257-D543-A8BE-83021F6A69D0}" srcOrd="0" destOrd="0" presId="urn:microsoft.com/office/officeart/2005/8/layout/process2"/>
    <dgm:cxn modelId="{16818151-E172-2A4C-A245-58F2C5A1BDD8}" type="presParOf" srcId="{8C5748C0-5B17-A049-97F2-D3797F152837}" destId="{55F90091-8607-C84C-BBE9-FF8FC29CD4AD}" srcOrd="0" destOrd="0" presId="urn:microsoft.com/office/officeart/2005/8/layout/process2"/>
    <dgm:cxn modelId="{D1C2268E-14E6-2740-AFFC-C11FAA730DF0}" type="presParOf" srcId="{8C5748C0-5B17-A049-97F2-D3797F152837}" destId="{C9BF42DD-7B11-4E40-9497-E1EABD250674}" srcOrd="1" destOrd="0" presId="urn:microsoft.com/office/officeart/2005/8/layout/process2"/>
    <dgm:cxn modelId="{F347BD2D-FED9-7C43-BD99-1719E27FDA1C}" type="presParOf" srcId="{C9BF42DD-7B11-4E40-9497-E1EABD250674}" destId="{03BB3DEF-D1DA-CC40-A4C5-4165E063959D}" srcOrd="0" destOrd="0" presId="urn:microsoft.com/office/officeart/2005/8/layout/process2"/>
    <dgm:cxn modelId="{694140C2-3E5C-884F-9E08-E7B12ADEC6E8}" type="presParOf" srcId="{8C5748C0-5B17-A049-97F2-D3797F152837}" destId="{FA156E63-B30A-234D-BA80-F46C365C0D70}" srcOrd="2" destOrd="0" presId="urn:microsoft.com/office/officeart/2005/8/layout/process2"/>
    <dgm:cxn modelId="{8CC3CB5F-FC55-6444-A240-4AA9B059CA3C}" type="presParOf" srcId="{8C5748C0-5B17-A049-97F2-D3797F152837}" destId="{D863175A-CB6F-F44E-AC77-7A9B2760E9F8}" srcOrd="3" destOrd="0" presId="urn:microsoft.com/office/officeart/2005/8/layout/process2"/>
    <dgm:cxn modelId="{5090B167-E122-4547-B96C-B902BBFC09E7}" type="presParOf" srcId="{D863175A-CB6F-F44E-AC77-7A9B2760E9F8}" destId="{1B1CC1B9-2FB7-E248-94AA-93A72202CAE6}" srcOrd="0" destOrd="0" presId="urn:microsoft.com/office/officeart/2005/8/layout/process2"/>
    <dgm:cxn modelId="{6226463C-580D-6D43-AD32-1A5E4CE08887}" type="presParOf" srcId="{8C5748C0-5B17-A049-97F2-D3797F152837}" destId="{D4F55BBC-0AA4-9048-B86F-661F429757BB}" srcOrd="4" destOrd="0" presId="urn:microsoft.com/office/officeart/2005/8/layout/process2"/>
    <dgm:cxn modelId="{672C6B15-9F69-F646-A0FF-033672372B2A}" type="presParOf" srcId="{8C5748C0-5B17-A049-97F2-D3797F152837}" destId="{8101AA47-DDA9-A447-BE9D-4492B028B7B4}" srcOrd="5" destOrd="0" presId="urn:microsoft.com/office/officeart/2005/8/layout/process2"/>
    <dgm:cxn modelId="{D142EB9A-45B8-BE42-B149-C0CE94DC6974}" type="presParOf" srcId="{8101AA47-DDA9-A447-BE9D-4492B028B7B4}" destId="{8E843A19-0EC6-464F-90BE-A670AA2F0661}" srcOrd="0" destOrd="0" presId="urn:microsoft.com/office/officeart/2005/8/layout/process2"/>
    <dgm:cxn modelId="{73D9FB29-7BEF-7541-9BC9-A808A85B0593}" type="presParOf" srcId="{8C5748C0-5B17-A049-97F2-D3797F152837}" destId="{428727D4-D257-D543-A8BE-83021F6A69D0}" srcOrd="6" destOrd="0" presId="urn:microsoft.com/office/officeart/2005/8/layout/process2"/>
    <dgm:cxn modelId="{3F8A6964-D870-9B4A-BC84-58AAE55AD53F}" type="presParOf" srcId="{8C5748C0-5B17-A049-97F2-D3797F152837}" destId="{2D3D5A02-249C-6F4E-97BF-DAF5E97B2CB0}" srcOrd="7" destOrd="0" presId="urn:microsoft.com/office/officeart/2005/8/layout/process2"/>
    <dgm:cxn modelId="{E1032A0D-644C-DD4C-98B4-596B7E1F40FB}" type="presParOf" srcId="{2D3D5A02-249C-6F4E-97BF-DAF5E97B2CB0}" destId="{32803816-2935-F74C-99A3-2B3EACBF402B}" srcOrd="0" destOrd="0" presId="urn:microsoft.com/office/officeart/2005/8/layout/process2"/>
    <dgm:cxn modelId="{A8D7DFB9-5D24-D342-AF27-549B10115D5D}" type="presParOf" srcId="{8C5748C0-5B17-A049-97F2-D3797F152837}" destId="{83DD6050-A8F1-B345-97F3-B84086A453D8}" srcOrd="8" destOrd="0" presId="urn:microsoft.com/office/officeart/2005/8/layout/process2"/>
  </dgm:cxnLst>
  <dgm:bg>
    <a:noFill/>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3D0E4A71-3559-6F41-82EF-4399AAF3F665}">
      <dgm:prSet phldrT="[Text]"/>
      <dgm:spPr>
        <a:solidFill>
          <a:schemeClr val="bg1"/>
        </a:solidFill>
        <a:ln>
          <a:noFill/>
        </a:ln>
      </dgm:spPr>
      <dgm:t>
        <a:bodyPr/>
        <a:lstStyle/>
        <a:p>
          <a:r>
            <a:rPr lang="en-US" baseline="0" dirty="0"/>
            <a:t>HG00097.bam</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438F6A36-A432-B943-B012-9C9B9FA5A885}">
      <dgm:prSet phldrT="[Text]">
        <dgm:style>
          <a:lnRef idx="2">
            <a:schemeClr val="accent1"/>
          </a:lnRef>
          <a:fillRef idx="1">
            <a:schemeClr val="lt1"/>
          </a:fillRef>
          <a:effectRef idx="0">
            <a:schemeClr val="accent1"/>
          </a:effectRef>
          <a:fontRef idx="minor">
            <a:schemeClr val="dk1"/>
          </a:fontRef>
        </dgm:style>
      </dgm:prSet>
      <dgm:spPr>
        <a:ln/>
      </dgm:spPr>
      <dgm:t>
        <a:bodyPr/>
        <a:lstStyle/>
        <a:p>
          <a:r>
            <a:rPr lang="en-US" baseline="0" dirty="0" err="1"/>
            <a:t>HaplotypeCaller</a:t>
          </a:r>
          <a:r>
            <a:rPr lang="en-US" baseline="0" dirty="0"/>
            <a:t> </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44CDF938-2425-FF4F-85B3-425F6EAB454E}">
      <dgm:prSet phldrT="[Text]"/>
      <dgm:spPr>
        <a:noFill/>
        <a:ln>
          <a:noFill/>
        </a:ln>
      </dgm:spPr>
      <dgm:t>
        <a:bodyPr/>
        <a:lstStyle/>
        <a:p>
          <a:r>
            <a:rPr lang="sv-SE" b="0" i="0" u="none" dirty="0"/>
            <a:t>HG00097</a:t>
          </a:r>
          <a:r>
            <a:rPr lang="en-US" b="0" dirty="0">
              <a:solidFill>
                <a:schemeClr val="tx1"/>
              </a:solidFill>
            </a:rPr>
            <a:t>_1.fastq</a:t>
          </a:r>
        </a:p>
        <a:p>
          <a:r>
            <a:rPr lang="sv-SE" b="0" i="0" u="none" dirty="0"/>
            <a:t>HG00097</a:t>
          </a:r>
          <a:r>
            <a:rPr lang="en-US" b="0" dirty="0">
              <a:solidFill>
                <a:schemeClr val="tx1"/>
              </a:solidFill>
            </a:rPr>
            <a:t>_2.fastq</a:t>
          </a:r>
        </a:p>
      </dgm:t>
    </dgm:pt>
    <dgm:pt modelId="{62E42C04-2EB1-6844-ABBB-2943F94AF1E4}" type="parTrans" cxnId="{104EA625-1EC7-564E-967E-F317A16F26A8}">
      <dgm:prSet/>
      <dgm:spPr/>
      <dgm:t>
        <a:bodyPr/>
        <a:lstStyle/>
        <a:p>
          <a:endParaRPr lang="sv-SE"/>
        </a:p>
      </dgm:t>
    </dgm:pt>
    <dgm:pt modelId="{172A6017-A754-1E42-B064-0DF06E4F17B6}" type="sibTrans" cxnId="{104EA625-1EC7-564E-967E-F317A16F26A8}">
      <dgm:prSet/>
      <dgm:spPr/>
      <dgm:t>
        <a:bodyPr/>
        <a:lstStyle/>
        <a:p>
          <a:endParaRPr lang="sv-SE"/>
        </a:p>
      </dgm:t>
    </dgm:pt>
    <dgm:pt modelId="{B417EA5F-2296-A147-9FDF-EDA41B1E9EE9}">
      <dgm:prSet phldrT="[Text]"/>
      <dgm:spPr>
        <a:solidFill>
          <a:srgbClr val="89AE00"/>
        </a:solidFill>
      </dgm:spPr>
      <dgm:t>
        <a:bodyPr/>
        <a:lstStyle/>
        <a:p>
          <a:r>
            <a:rPr lang="en-US" dirty="0"/>
            <a:t>BWA mem</a:t>
          </a:r>
        </a:p>
      </dgm:t>
    </dgm:pt>
    <dgm:pt modelId="{92C89E69-360A-3844-9404-2B808F1AEA27}" type="parTrans" cxnId="{E2AD8307-8605-E54F-8A5F-58BFD880C5C6}">
      <dgm:prSet/>
      <dgm:spPr/>
      <dgm:t>
        <a:bodyPr/>
        <a:lstStyle/>
        <a:p>
          <a:endParaRPr lang="sv-SE"/>
        </a:p>
      </dgm:t>
    </dgm:pt>
    <dgm:pt modelId="{0831C494-9D41-D543-B6BF-9E3F993709FF}" type="sibTrans" cxnId="{E2AD8307-8605-E54F-8A5F-58BFD880C5C6}">
      <dgm:prSet/>
      <dgm:spPr/>
      <dgm:t>
        <a:bodyPr/>
        <a:lstStyle/>
        <a:p>
          <a:endParaRPr lang="sv-SE"/>
        </a:p>
      </dgm:t>
    </dgm:pt>
    <dgm:pt modelId="{91E8EF2C-C745-E743-A820-455919B713B3}">
      <dgm:prSet phldrT="[Text]"/>
      <dgm:spPr>
        <a:ln>
          <a:noFill/>
        </a:ln>
      </dgm:spPr>
      <dgm:t>
        <a:bodyPr/>
        <a:lstStyle/>
        <a:p>
          <a:r>
            <a:rPr lang="sv-SE" b="0" i="0" u="none" dirty="0"/>
            <a:t>HG00097</a:t>
          </a:r>
          <a:r>
            <a:rPr lang="en-US" dirty="0"/>
            <a:t>.</a:t>
          </a:r>
          <a:r>
            <a:rPr lang="en-US" dirty="0" err="1"/>
            <a:t>vcf</a:t>
          </a:r>
          <a:endParaRPr lang="en-US" dirty="0"/>
        </a:p>
      </dgm:t>
    </dgm:pt>
    <dgm:pt modelId="{7C0349A9-C91D-8F4E-A727-560E17BFE790}" type="parTrans" cxnId="{7EA51FAA-13FC-B14F-B0A2-1EB6DB36D574}">
      <dgm:prSet/>
      <dgm:spPr/>
      <dgm:t>
        <a:bodyPr/>
        <a:lstStyle/>
        <a:p>
          <a:endParaRPr lang="sv-SE"/>
        </a:p>
      </dgm:t>
    </dgm:pt>
    <dgm:pt modelId="{B5E046C1-D247-CD4A-81A5-C92C521FE9A0}" type="sibTrans" cxnId="{7EA51FAA-13FC-B14F-B0A2-1EB6DB36D574}">
      <dgm:prSet/>
      <dgm:spPr/>
      <dgm:t>
        <a:bodyPr/>
        <a:lstStyle/>
        <a:p>
          <a:endParaRPr lang="sv-SE"/>
        </a:p>
      </dgm:t>
    </dgm:pt>
    <dgm:pt modelId="{8C5748C0-5B17-A049-97F2-D3797F152837}" type="pres">
      <dgm:prSet presAssocID="{033269AF-3438-AD40-AE99-E85C4961387D}" presName="linearFlow" presStyleCnt="0">
        <dgm:presLayoutVars>
          <dgm:resizeHandles val="exact"/>
        </dgm:presLayoutVars>
      </dgm:prSet>
      <dgm:spPr/>
    </dgm:pt>
    <dgm:pt modelId="{55F90091-8607-C84C-BBE9-FF8FC29CD4AD}" type="pres">
      <dgm:prSet presAssocID="{44CDF938-2425-FF4F-85B3-425F6EAB454E}" presName="node" presStyleLbl="node1" presStyleIdx="0" presStyleCnt="5">
        <dgm:presLayoutVars>
          <dgm:bulletEnabled val="1"/>
        </dgm:presLayoutVars>
      </dgm:prSet>
      <dgm:spPr/>
    </dgm:pt>
    <dgm:pt modelId="{C9BF42DD-7B11-4E40-9497-E1EABD250674}" type="pres">
      <dgm:prSet presAssocID="{172A6017-A754-1E42-B064-0DF06E4F17B6}" presName="sibTrans" presStyleLbl="sibTrans2D1" presStyleIdx="0" presStyleCnt="4"/>
      <dgm:spPr/>
    </dgm:pt>
    <dgm:pt modelId="{03BB3DEF-D1DA-CC40-A4C5-4165E063959D}" type="pres">
      <dgm:prSet presAssocID="{172A6017-A754-1E42-B064-0DF06E4F17B6}" presName="connectorText" presStyleLbl="sibTrans2D1" presStyleIdx="0" presStyleCnt="4"/>
      <dgm:spPr/>
    </dgm:pt>
    <dgm:pt modelId="{FA156E63-B30A-234D-BA80-F46C365C0D70}" type="pres">
      <dgm:prSet presAssocID="{B417EA5F-2296-A147-9FDF-EDA41B1E9EE9}" presName="node" presStyleLbl="node1" presStyleIdx="1" presStyleCnt="5">
        <dgm:presLayoutVars>
          <dgm:bulletEnabled val="1"/>
        </dgm:presLayoutVars>
      </dgm:prSet>
      <dgm:spPr/>
    </dgm:pt>
    <dgm:pt modelId="{D863175A-CB6F-F44E-AC77-7A9B2760E9F8}" type="pres">
      <dgm:prSet presAssocID="{0831C494-9D41-D543-B6BF-9E3F993709FF}" presName="sibTrans" presStyleLbl="sibTrans2D1" presStyleIdx="1" presStyleCnt="4"/>
      <dgm:spPr/>
    </dgm:pt>
    <dgm:pt modelId="{1B1CC1B9-2FB7-E248-94AA-93A72202CAE6}" type="pres">
      <dgm:prSet presAssocID="{0831C494-9D41-D543-B6BF-9E3F993709FF}" presName="connectorText" presStyleLbl="sibTrans2D1" presStyleIdx="1" presStyleCnt="4"/>
      <dgm:spPr/>
    </dgm:pt>
    <dgm:pt modelId="{D4F55BBC-0AA4-9048-B86F-661F429757BB}" type="pres">
      <dgm:prSet presAssocID="{3D0E4A71-3559-6F41-82EF-4399AAF3F665}" presName="node" presStyleLbl="node1" presStyleIdx="2" presStyleCnt="5">
        <dgm:presLayoutVars>
          <dgm:bulletEnabled val="1"/>
        </dgm:presLayoutVars>
      </dgm:prSet>
      <dgm:spPr/>
    </dgm:pt>
    <dgm:pt modelId="{8101AA47-DDA9-A447-BE9D-4492B028B7B4}" type="pres">
      <dgm:prSet presAssocID="{F46FD193-A56F-674B-A5EF-160928253438}" presName="sibTrans" presStyleLbl="sibTrans2D1" presStyleIdx="2" presStyleCnt="4"/>
      <dgm:spPr/>
    </dgm:pt>
    <dgm:pt modelId="{8E843A19-0EC6-464F-90BE-A670AA2F0661}" type="pres">
      <dgm:prSet presAssocID="{F46FD193-A56F-674B-A5EF-160928253438}" presName="connectorText" presStyleLbl="sibTrans2D1" presStyleIdx="2" presStyleCnt="4"/>
      <dgm:spPr/>
    </dgm:pt>
    <dgm:pt modelId="{428727D4-D257-D543-A8BE-83021F6A69D0}" type="pres">
      <dgm:prSet presAssocID="{438F6A36-A432-B943-B012-9C9B9FA5A885}" presName="node" presStyleLbl="node1" presStyleIdx="3" presStyleCnt="5">
        <dgm:presLayoutVars>
          <dgm:bulletEnabled val="1"/>
        </dgm:presLayoutVars>
      </dgm:prSet>
      <dgm:spPr/>
    </dgm:pt>
    <dgm:pt modelId="{86E9699D-C5F9-4E44-B1C0-986B52C2D293}" type="pres">
      <dgm:prSet presAssocID="{B949C7BA-55DA-7C4A-9A70-2C84ACBCF86B}" presName="sibTrans" presStyleLbl="sibTrans2D1" presStyleIdx="3" presStyleCnt="4"/>
      <dgm:spPr/>
    </dgm:pt>
    <dgm:pt modelId="{25C08FAD-F8C6-7342-8439-6A1DA31F5E4B}" type="pres">
      <dgm:prSet presAssocID="{B949C7BA-55DA-7C4A-9A70-2C84ACBCF86B}" presName="connectorText" presStyleLbl="sibTrans2D1" presStyleIdx="3" presStyleCnt="4"/>
      <dgm:spPr/>
    </dgm:pt>
    <dgm:pt modelId="{591960D2-A7A4-DC49-B26A-61208A5B5EC4}" type="pres">
      <dgm:prSet presAssocID="{91E8EF2C-C745-E743-A820-455919B713B3}" presName="node" presStyleLbl="node1" presStyleIdx="4" presStyleCnt="5">
        <dgm:presLayoutVars>
          <dgm:bulletEnabled val="1"/>
        </dgm:presLayoutVars>
      </dgm:prSet>
      <dgm:spPr/>
    </dgm:pt>
  </dgm:ptLst>
  <dgm:cxnLst>
    <dgm:cxn modelId="{E2AD8307-8605-E54F-8A5F-58BFD880C5C6}" srcId="{033269AF-3438-AD40-AE99-E85C4961387D}" destId="{B417EA5F-2296-A147-9FDF-EDA41B1E9EE9}" srcOrd="1" destOrd="0" parTransId="{92C89E69-360A-3844-9404-2B808F1AEA27}" sibTransId="{0831C494-9D41-D543-B6BF-9E3F993709FF}"/>
    <dgm:cxn modelId="{1EB96A22-7123-344A-8E1E-305250BE80FE}" srcId="{033269AF-3438-AD40-AE99-E85C4961387D}" destId="{3D0E4A71-3559-6F41-82EF-4399AAF3F665}" srcOrd="2" destOrd="0" parTransId="{CE2C5B43-01EB-9247-8F63-33401C75BA22}" sibTransId="{F46FD193-A56F-674B-A5EF-160928253438}"/>
    <dgm:cxn modelId="{104EA625-1EC7-564E-967E-F317A16F26A8}" srcId="{033269AF-3438-AD40-AE99-E85C4961387D}" destId="{44CDF938-2425-FF4F-85B3-425F6EAB454E}" srcOrd="0" destOrd="0" parTransId="{62E42C04-2EB1-6844-ABBB-2943F94AF1E4}" sibTransId="{172A6017-A754-1E42-B064-0DF06E4F17B6}"/>
    <dgm:cxn modelId="{7B65F72F-59AC-9A42-85C6-409B36C64F29}" type="presOf" srcId="{B417EA5F-2296-A147-9FDF-EDA41B1E9EE9}" destId="{FA156E63-B30A-234D-BA80-F46C365C0D70}" srcOrd="0" destOrd="0" presId="urn:microsoft.com/office/officeart/2005/8/layout/process2"/>
    <dgm:cxn modelId="{4A649139-99EB-8242-8378-7410B27B2B3C}" type="presOf" srcId="{033269AF-3438-AD40-AE99-E85C4961387D}" destId="{8C5748C0-5B17-A049-97F2-D3797F152837}" srcOrd="0" destOrd="0" presId="urn:microsoft.com/office/officeart/2005/8/layout/process2"/>
    <dgm:cxn modelId="{423F243E-9F70-754A-902D-8B016BBDDEE0}" type="presOf" srcId="{F46FD193-A56F-674B-A5EF-160928253438}" destId="{8E843A19-0EC6-464F-90BE-A670AA2F0661}" srcOrd="1" destOrd="0" presId="urn:microsoft.com/office/officeart/2005/8/layout/process2"/>
    <dgm:cxn modelId="{1CFDB43E-1F8E-A642-910D-32083D7491C1}" type="presOf" srcId="{F46FD193-A56F-674B-A5EF-160928253438}" destId="{8101AA47-DDA9-A447-BE9D-4492B028B7B4}" srcOrd="0" destOrd="0" presId="urn:microsoft.com/office/officeart/2005/8/layout/process2"/>
    <dgm:cxn modelId="{E5C5765B-BB60-3E41-91E6-5CE564550307}" type="presOf" srcId="{3D0E4A71-3559-6F41-82EF-4399AAF3F665}" destId="{D4F55BBC-0AA4-9048-B86F-661F429757BB}" srcOrd="0" destOrd="0" presId="urn:microsoft.com/office/officeart/2005/8/layout/process2"/>
    <dgm:cxn modelId="{4941676E-1CC8-734E-80B7-004A407D9D9E}" srcId="{033269AF-3438-AD40-AE99-E85C4961387D}" destId="{438F6A36-A432-B943-B012-9C9B9FA5A885}" srcOrd="3" destOrd="0" parTransId="{1D533D93-C634-304E-8514-70CAF93F4945}" sibTransId="{B949C7BA-55DA-7C4A-9A70-2C84ACBCF86B}"/>
    <dgm:cxn modelId="{A554A45A-EF00-C941-9F3A-209EEB0AB2BF}" type="presOf" srcId="{0831C494-9D41-D543-B6BF-9E3F993709FF}" destId="{D863175A-CB6F-F44E-AC77-7A9B2760E9F8}" srcOrd="0" destOrd="0" presId="urn:microsoft.com/office/officeart/2005/8/layout/process2"/>
    <dgm:cxn modelId="{B376858F-C479-0C47-9E23-306162A3B267}" type="presOf" srcId="{172A6017-A754-1E42-B064-0DF06E4F17B6}" destId="{C9BF42DD-7B11-4E40-9497-E1EABD250674}" srcOrd="0" destOrd="0" presId="urn:microsoft.com/office/officeart/2005/8/layout/process2"/>
    <dgm:cxn modelId="{9C476BA7-8BD1-CD47-A670-AC86A8FC1318}" type="presOf" srcId="{B949C7BA-55DA-7C4A-9A70-2C84ACBCF86B}" destId="{25C08FAD-F8C6-7342-8439-6A1DA31F5E4B}" srcOrd="1" destOrd="0" presId="urn:microsoft.com/office/officeart/2005/8/layout/process2"/>
    <dgm:cxn modelId="{7EA51FAA-13FC-B14F-B0A2-1EB6DB36D574}" srcId="{033269AF-3438-AD40-AE99-E85C4961387D}" destId="{91E8EF2C-C745-E743-A820-455919B713B3}" srcOrd="4" destOrd="0" parTransId="{7C0349A9-C91D-8F4E-A727-560E17BFE790}" sibTransId="{B5E046C1-D247-CD4A-81A5-C92C521FE9A0}"/>
    <dgm:cxn modelId="{D4E50AB1-2DAD-8E44-9E2E-F8032FAB6E2E}" type="presOf" srcId="{91E8EF2C-C745-E743-A820-455919B713B3}" destId="{591960D2-A7A4-DC49-B26A-61208A5B5EC4}" srcOrd="0" destOrd="0" presId="urn:microsoft.com/office/officeart/2005/8/layout/process2"/>
    <dgm:cxn modelId="{288247B5-3290-AF47-B258-CFD5740A8139}" type="presOf" srcId="{B949C7BA-55DA-7C4A-9A70-2C84ACBCF86B}" destId="{86E9699D-C5F9-4E44-B1C0-986B52C2D293}" srcOrd="0" destOrd="0" presId="urn:microsoft.com/office/officeart/2005/8/layout/process2"/>
    <dgm:cxn modelId="{DB7B2AC7-9D69-024C-AEF5-57FD4B714A21}" type="presOf" srcId="{0831C494-9D41-D543-B6BF-9E3F993709FF}" destId="{1B1CC1B9-2FB7-E248-94AA-93A72202CAE6}" srcOrd="1" destOrd="0" presId="urn:microsoft.com/office/officeart/2005/8/layout/process2"/>
    <dgm:cxn modelId="{F444B9D6-61A7-7144-B2F8-70451C4BEDCD}" type="presOf" srcId="{44CDF938-2425-FF4F-85B3-425F6EAB454E}" destId="{55F90091-8607-C84C-BBE9-FF8FC29CD4AD}" srcOrd="0" destOrd="0" presId="urn:microsoft.com/office/officeart/2005/8/layout/process2"/>
    <dgm:cxn modelId="{AC56CDE2-111F-6F49-A171-17A31DB9DBB4}" type="presOf" srcId="{172A6017-A754-1E42-B064-0DF06E4F17B6}" destId="{03BB3DEF-D1DA-CC40-A4C5-4165E063959D}" srcOrd="1" destOrd="0" presId="urn:microsoft.com/office/officeart/2005/8/layout/process2"/>
    <dgm:cxn modelId="{679EFCE3-1B55-EC48-BC2C-23FE3B1B5BBC}" type="presOf" srcId="{438F6A36-A432-B943-B012-9C9B9FA5A885}" destId="{428727D4-D257-D543-A8BE-83021F6A69D0}" srcOrd="0" destOrd="0" presId="urn:microsoft.com/office/officeart/2005/8/layout/process2"/>
    <dgm:cxn modelId="{16818151-E172-2A4C-A245-58F2C5A1BDD8}" type="presParOf" srcId="{8C5748C0-5B17-A049-97F2-D3797F152837}" destId="{55F90091-8607-C84C-BBE9-FF8FC29CD4AD}" srcOrd="0" destOrd="0" presId="urn:microsoft.com/office/officeart/2005/8/layout/process2"/>
    <dgm:cxn modelId="{D1C2268E-14E6-2740-AFFC-C11FAA730DF0}" type="presParOf" srcId="{8C5748C0-5B17-A049-97F2-D3797F152837}" destId="{C9BF42DD-7B11-4E40-9497-E1EABD250674}" srcOrd="1" destOrd="0" presId="urn:microsoft.com/office/officeart/2005/8/layout/process2"/>
    <dgm:cxn modelId="{F347BD2D-FED9-7C43-BD99-1719E27FDA1C}" type="presParOf" srcId="{C9BF42DD-7B11-4E40-9497-E1EABD250674}" destId="{03BB3DEF-D1DA-CC40-A4C5-4165E063959D}" srcOrd="0" destOrd="0" presId="urn:microsoft.com/office/officeart/2005/8/layout/process2"/>
    <dgm:cxn modelId="{694140C2-3E5C-884F-9E08-E7B12ADEC6E8}" type="presParOf" srcId="{8C5748C0-5B17-A049-97F2-D3797F152837}" destId="{FA156E63-B30A-234D-BA80-F46C365C0D70}" srcOrd="2" destOrd="0" presId="urn:microsoft.com/office/officeart/2005/8/layout/process2"/>
    <dgm:cxn modelId="{8CC3CB5F-FC55-6444-A240-4AA9B059CA3C}" type="presParOf" srcId="{8C5748C0-5B17-A049-97F2-D3797F152837}" destId="{D863175A-CB6F-F44E-AC77-7A9B2760E9F8}" srcOrd="3" destOrd="0" presId="urn:microsoft.com/office/officeart/2005/8/layout/process2"/>
    <dgm:cxn modelId="{5090B167-E122-4547-B96C-B902BBFC09E7}" type="presParOf" srcId="{D863175A-CB6F-F44E-AC77-7A9B2760E9F8}" destId="{1B1CC1B9-2FB7-E248-94AA-93A72202CAE6}" srcOrd="0" destOrd="0" presId="urn:microsoft.com/office/officeart/2005/8/layout/process2"/>
    <dgm:cxn modelId="{6226463C-580D-6D43-AD32-1A5E4CE08887}" type="presParOf" srcId="{8C5748C0-5B17-A049-97F2-D3797F152837}" destId="{D4F55BBC-0AA4-9048-B86F-661F429757BB}" srcOrd="4" destOrd="0" presId="urn:microsoft.com/office/officeart/2005/8/layout/process2"/>
    <dgm:cxn modelId="{672C6B15-9F69-F646-A0FF-033672372B2A}" type="presParOf" srcId="{8C5748C0-5B17-A049-97F2-D3797F152837}" destId="{8101AA47-DDA9-A447-BE9D-4492B028B7B4}" srcOrd="5" destOrd="0" presId="urn:microsoft.com/office/officeart/2005/8/layout/process2"/>
    <dgm:cxn modelId="{D142EB9A-45B8-BE42-B149-C0CE94DC6974}" type="presParOf" srcId="{8101AA47-DDA9-A447-BE9D-4492B028B7B4}" destId="{8E843A19-0EC6-464F-90BE-A670AA2F0661}" srcOrd="0" destOrd="0" presId="urn:microsoft.com/office/officeart/2005/8/layout/process2"/>
    <dgm:cxn modelId="{73D9FB29-7BEF-7541-9BC9-A808A85B0593}" type="presParOf" srcId="{8C5748C0-5B17-A049-97F2-D3797F152837}" destId="{428727D4-D257-D543-A8BE-83021F6A69D0}" srcOrd="6" destOrd="0" presId="urn:microsoft.com/office/officeart/2005/8/layout/process2"/>
    <dgm:cxn modelId="{99C00444-661A-0F4C-AA17-0D2EE451C25B}" type="presParOf" srcId="{8C5748C0-5B17-A049-97F2-D3797F152837}" destId="{86E9699D-C5F9-4E44-B1C0-986B52C2D293}" srcOrd="7" destOrd="0" presId="urn:microsoft.com/office/officeart/2005/8/layout/process2"/>
    <dgm:cxn modelId="{F2051E90-320D-6A40-8D69-97A7A608071F}" type="presParOf" srcId="{86E9699D-C5F9-4E44-B1C0-986B52C2D293}" destId="{25C08FAD-F8C6-7342-8439-6A1DA31F5E4B}" srcOrd="0" destOrd="0" presId="urn:microsoft.com/office/officeart/2005/8/layout/process2"/>
    <dgm:cxn modelId="{A7382341-9125-0E47-B6D7-A99F93000A76}" type="presParOf" srcId="{8C5748C0-5B17-A049-97F2-D3797F152837}" destId="{591960D2-A7A4-DC49-B26A-61208A5B5EC4}" srcOrd="8" destOrd="0" presId="urn:microsoft.com/office/officeart/2005/8/layout/process2"/>
  </dgm:cxnLst>
  <dgm:bg>
    <a:noFill/>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3D0E4A71-3559-6F41-82EF-4399AAF3F665}">
      <dgm:prSet phldrT="[Text]"/>
      <dgm:spPr>
        <a:noFill/>
        <a:ln>
          <a:noFill/>
        </a:ln>
      </dgm:spPr>
      <dgm:t>
        <a:bodyPr/>
        <a:lstStyle/>
        <a:p>
          <a:r>
            <a:rPr lang="en-US" baseline="0" dirty="0"/>
            <a:t>HG00097.bam</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438F6A36-A432-B943-B012-9C9B9FA5A885}">
      <dgm:prSet phldrT="[Text]"/>
      <dgm:spPr>
        <a:solidFill>
          <a:srgbClr val="89AE00"/>
        </a:solidFill>
        <a:ln>
          <a:noFill/>
        </a:ln>
      </dgm:spPr>
      <dgm:t>
        <a:bodyPr/>
        <a:lstStyle/>
        <a:p>
          <a:r>
            <a:rPr lang="en-US" baseline="0" dirty="0" err="1"/>
            <a:t>HaplotypeCaller</a:t>
          </a:r>
          <a:r>
            <a:rPr lang="en-US" baseline="0" dirty="0"/>
            <a:t> </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44CDF938-2425-FF4F-85B3-425F6EAB454E}">
      <dgm:prSet phldrT="[Text]"/>
      <dgm:spPr>
        <a:noFill/>
        <a:ln>
          <a:noFill/>
        </a:ln>
      </dgm:spPr>
      <dgm:t>
        <a:bodyPr/>
        <a:lstStyle/>
        <a:p>
          <a:r>
            <a:rPr lang="sv-SE" b="0" i="0" u="none" dirty="0"/>
            <a:t>HG00097</a:t>
          </a:r>
          <a:r>
            <a:rPr lang="en-US" b="0" dirty="0">
              <a:solidFill>
                <a:schemeClr val="tx1"/>
              </a:solidFill>
            </a:rPr>
            <a:t>_1.fastq</a:t>
          </a:r>
        </a:p>
        <a:p>
          <a:r>
            <a:rPr lang="sv-SE" b="0" i="0" u="none" dirty="0"/>
            <a:t>HG00097</a:t>
          </a:r>
          <a:r>
            <a:rPr lang="en-US" b="0" dirty="0">
              <a:solidFill>
                <a:schemeClr val="tx1"/>
              </a:solidFill>
            </a:rPr>
            <a:t>_2.fastq</a:t>
          </a:r>
        </a:p>
      </dgm:t>
    </dgm:pt>
    <dgm:pt modelId="{62E42C04-2EB1-6844-ABBB-2943F94AF1E4}" type="parTrans" cxnId="{104EA625-1EC7-564E-967E-F317A16F26A8}">
      <dgm:prSet/>
      <dgm:spPr/>
      <dgm:t>
        <a:bodyPr/>
        <a:lstStyle/>
        <a:p>
          <a:endParaRPr lang="sv-SE"/>
        </a:p>
      </dgm:t>
    </dgm:pt>
    <dgm:pt modelId="{172A6017-A754-1E42-B064-0DF06E4F17B6}" type="sibTrans" cxnId="{104EA625-1EC7-564E-967E-F317A16F26A8}">
      <dgm:prSet/>
      <dgm:spPr/>
      <dgm:t>
        <a:bodyPr/>
        <a:lstStyle/>
        <a:p>
          <a:endParaRPr lang="sv-SE"/>
        </a:p>
      </dgm:t>
    </dgm:pt>
    <dgm:pt modelId="{B417EA5F-2296-A147-9FDF-EDA41B1E9EE9}">
      <dgm:prSet phldrT="[Text]"/>
      <dgm:spPr>
        <a:noFill/>
      </dgm:spPr>
      <dgm:t>
        <a:bodyPr/>
        <a:lstStyle/>
        <a:p>
          <a:r>
            <a:rPr lang="en-US" dirty="0"/>
            <a:t>BWA mem</a:t>
          </a:r>
        </a:p>
      </dgm:t>
    </dgm:pt>
    <dgm:pt modelId="{92C89E69-360A-3844-9404-2B808F1AEA27}" type="parTrans" cxnId="{E2AD8307-8605-E54F-8A5F-58BFD880C5C6}">
      <dgm:prSet/>
      <dgm:spPr/>
      <dgm:t>
        <a:bodyPr/>
        <a:lstStyle/>
        <a:p>
          <a:endParaRPr lang="sv-SE"/>
        </a:p>
      </dgm:t>
    </dgm:pt>
    <dgm:pt modelId="{0831C494-9D41-D543-B6BF-9E3F993709FF}" type="sibTrans" cxnId="{E2AD8307-8605-E54F-8A5F-58BFD880C5C6}">
      <dgm:prSet/>
      <dgm:spPr/>
      <dgm:t>
        <a:bodyPr/>
        <a:lstStyle/>
        <a:p>
          <a:endParaRPr lang="sv-SE"/>
        </a:p>
      </dgm:t>
    </dgm:pt>
    <dgm:pt modelId="{C429ADE6-26B7-7443-966A-94972F73AA6C}">
      <dgm:prSet phldrT="[Text]"/>
      <dgm:spPr>
        <a:ln>
          <a:noFill/>
        </a:ln>
      </dgm:spPr>
      <dgm:t>
        <a:bodyPr/>
        <a:lstStyle/>
        <a:p>
          <a:r>
            <a:rPr lang="sv-SE" b="0" i="0" u="none" dirty="0"/>
            <a:t>HG00097</a:t>
          </a:r>
          <a:r>
            <a:rPr lang="en-US" dirty="0"/>
            <a:t>.</a:t>
          </a:r>
          <a:r>
            <a:rPr lang="en-US" dirty="0" err="1"/>
            <a:t>vcf</a:t>
          </a:r>
          <a:endParaRPr lang="en-US" dirty="0"/>
        </a:p>
      </dgm:t>
    </dgm:pt>
    <dgm:pt modelId="{DE4E6B94-C9BA-4E49-AE54-7AFEB250F33A}" type="parTrans" cxnId="{912E8D8D-F4B6-AF4D-84DC-04EB017A2DFF}">
      <dgm:prSet/>
      <dgm:spPr/>
      <dgm:t>
        <a:bodyPr/>
        <a:lstStyle/>
        <a:p>
          <a:endParaRPr lang="sv-SE"/>
        </a:p>
      </dgm:t>
    </dgm:pt>
    <dgm:pt modelId="{AE415D09-78B4-A648-A3D0-85498EA3180B}" type="sibTrans" cxnId="{912E8D8D-F4B6-AF4D-84DC-04EB017A2DFF}">
      <dgm:prSet/>
      <dgm:spPr/>
      <dgm:t>
        <a:bodyPr/>
        <a:lstStyle/>
        <a:p>
          <a:endParaRPr lang="sv-SE"/>
        </a:p>
      </dgm:t>
    </dgm:pt>
    <dgm:pt modelId="{8C5748C0-5B17-A049-97F2-D3797F152837}" type="pres">
      <dgm:prSet presAssocID="{033269AF-3438-AD40-AE99-E85C4961387D}" presName="linearFlow" presStyleCnt="0">
        <dgm:presLayoutVars>
          <dgm:resizeHandles val="exact"/>
        </dgm:presLayoutVars>
      </dgm:prSet>
      <dgm:spPr/>
    </dgm:pt>
    <dgm:pt modelId="{55F90091-8607-C84C-BBE9-FF8FC29CD4AD}" type="pres">
      <dgm:prSet presAssocID="{44CDF938-2425-FF4F-85B3-425F6EAB454E}" presName="node" presStyleLbl="node1" presStyleIdx="0" presStyleCnt="5">
        <dgm:presLayoutVars>
          <dgm:bulletEnabled val="1"/>
        </dgm:presLayoutVars>
      </dgm:prSet>
      <dgm:spPr/>
    </dgm:pt>
    <dgm:pt modelId="{C9BF42DD-7B11-4E40-9497-E1EABD250674}" type="pres">
      <dgm:prSet presAssocID="{172A6017-A754-1E42-B064-0DF06E4F17B6}" presName="sibTrans" presStyleLbl="sibTrans2D1" presStyleIdx="0" presStyleCnt="4"/>
      <dgm:spPr/>
    </dgm:pt>
    <dgm:pt modelId="{03BB3DEF-D1DA-CC40-A4C5-4165E063959D}" type="pres">
      <dgm:prSet presAssocID="{172A6017-A754-1E42-B064-0DF06E4F17B6}" presName="connectorText" presStyleLbl="sibTrans2D1" presStyleIdx="0" presStyleCnt="4"/>
      <dgm:spPr/>
    </dgm:pt>
    <dgm:pt modelId="{FA156E63-B30A-234D-BA80-F46C365C0D70}" type="pres">
      <dgm:prSet presAssocID="{B417EA5F-2296-A147-9FDF-EDA41B1E9EE9}" presName="node" presStyleLbl="node1" presStyleIdx="1" presStyleCnt="5">
        <dgm:presLayoutVars>
          <dgm:bulletEnabled val="1"/>
        </dgm:presLayoutVars>
      </dgm:prSet>
      <dgm:spPr/>
    </dgm:pt>
    <dgm:pt modelId="{D863175A-CB6F-F44E-AC77-7A9B2760E9F8}" type="pres">
      <dgm:prSet presAssocID="{0831C494-9D41-D543-B6BF-9E3F993709FF}" presName="sibTrans" presStyleLbl="sibTrans2D1" presStyleIdx="1" presStyleCnt="4"/>
      <dgm:spPr/>
    </dgm:pt>
    <dgm:pt modelId="{1B1CC1B9-2FB7-E248-94AA-93A72202CAE6}" type="pres">
      <dgm:prSet presAssocID="{0831C494-9D41-D543-B6BF-9E3F993709FF}" presName="connectorText" presStyleLbl="sibTrans2D1" presStyleIdx="1" presStyleCnt="4"/>
      <dgm:spPr/>
    </dgm:pt>
    <dgm:pt modelId="{D4F55BBC-0AA4-9048-B86F-661F429757BB}" type="pres">
      <dgm:prSet presAssocID="{3D0E4A71-3559-6F41-82EF-4399AAF3F665}" presName="node" presStyleLbl="node1" presStyleIdx="2" presStyleCnt="5">
        <dgm:presLayoutVars>
          <dgm:bulletEnabled val="1"/>
        </dgm:presLayoutVars>
      </dgm:prSet>
      <dgm:spPr/>
    </dgm:pt>
    <dgm:pt modelId="{8101AA47-DDA9-A447-BE9D-4492B028B7B4}" type="pres">
      <dgm:prSet presAssocID="{F46FD193-A56F-674B-A5EF-160928253438}" presName="sibTrans" presStyleLbl="sibTrans2D1" presStyleIdx="2" presStyleCnt="4"/>
      <dgm:spPr/>
    </dgm:pt>
    <dgm:pt modelId="{8E843A19-0EC6-464F-90BE-A670AA2F0661}" type="pres">
      <dgm:prSet presAssocID="{F46FD193-A56F-674B-A5EF-160928253438}" presName="connectorText" presStyleLbl="sibTrans2D1" presStyleIdx="2" presStyleCnt="4"/>
      <dgm:spPr/>
    </dgm:pt>
    <dgm:pt modelId="{428727D4-D257-D543-A8BE-83021F6A69D0}" type="pres">
      <dgm:prSet presAssocID="{438F6A36-A432-B943-B012-9C9B9FA5A885}" presName="node" presStyleLbl="node1" presStyleIdx="3" presStyleCnt="5">
        <dgm:presLayoutVars>
          <dgm:bulletEnabled val="1"/>
        </dgm:presLayoutVars>
      </dgm:prSet>
      <dgm:spPr/>
    </dgm:pt>
    <dgm:pt modelId="{A40882C2-5303-754F-8227-3E06D42C1B5F}" type="pres">
      <dgm:prSet presAssocID="{B949C7BA-55DA-7C4A-9A70-2C84ACBCF86B}" presName="sibTrans" presStyleLbl="sibTrans2D1" presStyleIdx="3" presStyleCnt="4"/>
      <dgm:spPr/>
    </dgm:pt>
    <dgm:pt modelId="{7ACC4AE4-62C3-1E4C-9E13-DFB22F3FADF6}" type="pres">
      <dgm:prSet presAssocID="{B949C7BA-55DA-7C4A-9A70-2C84ACBCF86B}" presName="connectorText" presStyleLbl="sibTrans2D1" presStyleIdx="3" presStyleCnt="4"/>
      <dgm:spPr/>
    </dgm:pt>
    <dgm:pt modelId="{3C650B5D-7D89-434A-9B76-663633D3077A}" type="pres">
      <dgm:prSet presAssocID="{C429ADE6-26B7-7443-966A-94972F73AA6C}" presName="node" presStyleLbl="node1" presStyleIdx="4" presStyleCnt="5">
        <dgm:presLayoutVars>
          <dgm:bulletEnabled val="1"/>
        </dgm:presLayoutVars>
      </dgm:prSet>
      <dgm:spPr/>
    </dgm:pt>
  </dgm:ptLst>
  <dgm:cxnLst>
    <dgm:cxn modelId="{E2AD8307-8605-E54F-8A5F-58BFD880C5C6}" srcId="{033269AF-3438-AD40-AE99-E85C4961387D}" destId="{B417EA5F-2296-A147-9FDF-EDA41B1E9EE9}" srcOrd="1" destOrd="0" parTransId="{92C89E69-360A-3844-9404-2B808F1AEA27}" sibTransId="{0831C494-9D41-D543-B6BF-9E3F993709FF}"/>
    <dgm:cxn modelId="{1EB96A22-7123-344A-8E1E-305250BE80FE}" srcId="{033269AF-3438-AD40-AE99-E85C4961387D}" destId="{3D0E4A71-3559-6F41-82EF-4399AAF3F665}" srcOrd="2" destOrd="0" parTransId="{CE2C5B43-01EB-9247-8F63-33401C75BA22}" sibTransId="{F46FD193-A56F-674B-A5EF-160928253438}"/>
    <dgm:cxn modelId="{104EA625-1EC7-564E-967E-F317A16F26A8}" srcId="{033269AF-3438-AD40-AE99-E85C4961387D}" destId="{44CDF938-2425-FF4F-85B3-425F6EAB454E}" srcOrd="0" destOrd="0" parTransId="{62E42C04-2EB1-6844-ABBB-2943F94AF1E4}" sibTransId="{172A6017-A754-1E42-B064-0DF06E4F17B6}"/>
    <dgm:cxn modelId="{7B65F72F-59AC-9A42-85C6-409B36C64F29}" type="presOf" srcId="{B417EA5F-2296-A147-9FDF-EDA41B1E9EE9}" destId="{FA156E63-B30A-234D-BA80-F46C365C0D70}" srcOrd="0" destOrd="0" presId="urn:microsoft.com/office/officeart/2005/8/layout/process2"/>
    <dgm:cxn modelId="{4A649139-99EB-8242-8378-7410B27B2B3C}" type="presOf" srcId="{033269AF-3438-AD40-AE99-E85C4961387D}" destId="{8C5748C0-5B17-A049-97F2-D3797F152837}" srcOrd="0" destOrd="0" presId="urn:microsoft.com/office/officeart/2005/8/layout/process2"/>
    <dgm:cxn modelId="{423F243E-9F70-754A-902D-8B016BBDDEE0}" type="presOf" srcId="{F46FD193-A56F-674B-A5EF-160928253438}" destId="{8E843A19-0EC6-464F-90BE-A670AA2F0661}" srcOrd="1" destOrd="0" presId="urn:microsoft.com/office/officeart/2005/8/layout/process2"/>
    <dgm:cxn modelId="{1CFDB43E-1F8E-A642-910D-32083D7491C1}" type="presOf" srcId="{F46FD193-A56F-674B-A5EF-160928253438}" destId="{8101AA47-DDA9-A447-BE9D-4492B028B7B4}" srcOrd="0" destOrd="0" presId="urn:microsoft.com/office/officeart/2005/8/layout/process2"/>
    <dgm:cxn modelId="{E5C5765B-BB60-3E41-91E6-5CE564550307}" type="presOf" srcId="{3D0E4A71-3559-6F41-82EF-4399AAF3F665}" destId="{D4F55BBC-0AA4-9048-B86F-661F429757BB}" srcOrd="0" destOrd="0" presId="urn:microsoft.com/office/officeart/2005/8/layout/process2"/>
    <dgm:cxn modelId="{4941676E-1CC8-734E-80B7-004A407D9D9E}" srcId="{033269AF-3438-AD40-AE99-E85C4961387D}" destId="{438F6A36-A432-B943-B012-9C9B9FA5A885}" srcOrd="3" destOrd="0" parTransId="{1D533D93-C634-304E-8514-70CAF93F4945}" sibTransId="{B949C7BA-55DA-7C4A-9A70-2C84ACBCF86B}"/>
    <dgm:cxn modelId="{A554A45A-EF00-C941-9F3A-209EEB0AB2BF}" type="presOf" srcId="{0831C494-9D41-D543-B6BF-9E3F993709FF}" destId="{D863175A-CB6F-F44E-AC77-7A9B2760E9F8}" srcOrd="0" destOrd="0" presId="urn:microsoft.com/office/officeart/2005/8/layout/process2"/>
    <dgm:cxn modelId="{912E8D8D-F4B6-AF4D-84DC-04EB017A2DFF}" srcId="{033269AF-3438-AD40-AE99-E85C4961387D}" destId="{C429ADE6-26B7-7443-966A-94972F73AA6C}" srcOrd="4" destOrd="0" parTransId="{DE4E6B94-C9BA-4E49-AE54-7AFEB250F33A}" sibTransId="{AE415D09-78B4-A648-A3D0-85498EA3180B}"/>
    <dgm:cxn modelId="{B376858F-C479-0C47-9E23-306162A3B267}" type="presOf" srcId="{172A6017-A754-1E42-B064-0DF06E4F17B6}" destId="{C9BF42DD-7B11-4E40-9497-E1EABD250674}" srcOrd="0" destOrd="0" presId="urn:microsoft.com/office/officeart/2005/8/layout/process2"/>
    <dgm:cxn modelId="{A3DE24BE-BB67-3144-8B32-0AB41F792DAF}" type="presOf" srcId="{B949C7BA-55DA-7C4A-9A70-2C84ACBCF86B}" destId="{7ACC4AE4-62C3-1E4C-9E13-DFB22F3FADF6}" srcOrd="1" destOrd="0" presId="urn:microsoft.com/office/officeart/2005/8/layout/process2"/>
    <dgm:cxn modelId="{DB7B2AC7-9D69-024C-AEF5-57FD4B714A21}" type="presOf" srcId="{0831C494-9D41-D543-B6BF-9E3F993709FF}" destId="{1B1CC1B9-2FB7-E248-94AA-93A72202CAE6}" srcOrd="1" destOrd="0" presId="urn:microsoft.com/office/officeart/2005/8/layout/process2"/>
    <dgm:cxn modelId="{F444B9D6-61A7-7144-B2F8-70451C4BEDCD}" type="presOf" srcId="{44CDF938-2425-FF4F-85B3-425F6EAB454E}" destId="{55F90091-8607-C84C-BBE9-FF8FC29CD4AD}" srcOrd="0" destOrd="0" presId="urn:microsoft.com/office/officeart/2005/8/layout/process2"/>
    <dgm:cxn modelId="{966F03DD-C3A0-4E43-9830-CCB9D0ADBF9A}" type="presOf" srcId="{C429ADE6-26B7-7443-966A-94972F73AA6C}" destId="{3C650B5D-7D89-434A-9B76-663633D3077A}" srcOrd="0" destOrd="0" presId="urn:microsoft.com/office/officeart/2005/8/layout/process2"/>
    <dgm:cxn modelId="{AC56CDE2-111F-6F49-A171-17A31DB9DBB4}" type="presOf" srcId="{172A6017-A754-1E42-B064-0DF06E4F17B6}" destId="{03BB3DEF-D1DA-CC40-A4C5-4165E063959D}" srcOrd="1" destOrd="0" presId="urn:microsoft.com/office/officeart/2005/8/layout/process2"/>
    <dgm:cxn modelId="{679EFCE3-1B55-EC48-BC2C-23FE3B1B5BBC}" type="presOf" srcId="{438F6A36-A432-B943-B012-9C9B9FA5A885}" destId="{428727D4-D257-D543-A8BE-83021F6A69D0}" srcOrd="0" destOrd="0" presId="urn:microsoft.com/office/officeart/2005/8/layout/process2"/>
    <dgm:cxn modelId="{A1222BF1-B2A3-3149-B65F-93E3C4434DEF}" type="presOf" srcId="{B949C7BA-55DA-7C4A-9A70-2C84ACBCF86B}" destId="{A40882C2-5303-754F-8227-3E06D42C1B5F}" srcOrd="0" destOrd="0" presId="urn:microsoft.com/office/officeart/2005/8/layout/process2"/>
    <dgm:cxn modelId="{16818151-E172-2A4C-A245-58F2C5A1BDD8}" type="presParOf" srcId="{8C5748C0-5B17-A049-97F2-D3797F152837}" destId="{55F90091-8607-C84C-BBE9-FF8FC29CD4AD}" srcOrd="0" destOrd="0" presId="urn:microsoft.com/office/officeart/2005/8/layout/process2"/>
    <dgm:cxn modelId="{D1C2268E-14E6-2740-AFFC-C11FAA730DF0}" type="presParOf" srcId="{8C5748C0-5B17-A049-97F2-D3797F152837}" destId="{C9BF42DD-7B11-4E40-9497-E1EABD250674}" srcOrd="1" destOrd="0" presId="urn:microsoft.com/office/officeart/2005/8/layout/process2"/>
    <dgm:cxn modelId="{F347BD2D-FED9-7C43-BD99-1719E27FDA1C}" type="presParOf" srcId="{C9BF42DD-7B11-4E40-9497-E1EABD250674}" destId="{03BB3DEF-D1DA-CC40-A4C5-4165E063959D}" srcOrd="0" destOrd="0" presId="urn:microsoft.com/office/officeart/2005/8/layout/process2"/>
    <dgm:cxn modelId="{694140C2-3E5C-884F-9E08-E7B12ADEC6E8}" type="presParOf" srcId="{8C5748C0-5B17-A049-97F2-D3797F152837}" destId="{FA156E63-B30A-234D-BA80-F46C365C0D70}" srcOrd="2" destOrd="0" presId="urn:microsoft.com/office/officeart/2005/8/layout/process2"/>
    <dgm:cxn modelId="{8CC3CB5F-FC55-6444-A240-4AA9B059CA3C}" type="presParOf" srcId="{8C5748C0-5B17-A049-97F2-D3797F152837}" destId="{D863175A-CB6F-F44E-AC77-7A9B2760E9F8}" srcOrd="3" destOrd="0" presId="urn:microsoft.com/office/officeart/2005/8/layout/process2"/>
    <dgm:cxn modelId="{5090B167-E122-4547-B96C-B902BBFC09E7}" type="presParOf" srcId="{D863175A-CB6F-F44E-AC77-7A9B2760E9F8}" destId="{1B1CC1B9-2FB7-E248-94AA-93A72202CAE6}" srcOrd="0" destOrd="0" presId="urn:microsoft.com/office/officeart/2005/8/layout/process2"/>
    <dgm:cxn modelId="{6226463C-580D-6D43-AD32-1A5E4CE08887}" type="presParOf" srcId="{8C5748C0-5B17-A049-97F2-D3797F152837}" destId="{D4F55BBC-0AA4-9048-B86F-661F429757BB}" srcOrd="4" destOrd="0" presId="urn:microsoft.com/office/officeart/2005/8/layout/process2"/>
    <dgm:cxn modelId="{672C6B15-9F69-F646-A0FF-033672372B2A}" type="presParOf" srcId="{8C5748C0-5B17-A049-97F2-D3797F152837}" destId="{8101AA47-DDA9-A447-BE9D-4492B028B7B4}" srcOrd="5" destOrd="0" presId="urn:microsoft.com/office/officeart/2005/8/layout/process2"/>
    <dgm:cxn modelId="{D142EB9A-45B8-BE42-B149-C0CE94DC6974}" type="presParOf" srcId="{8101AA47-DDA9-A447-BE9D-4492B028B7B4}" destId="{8E843A19-0EC6-464F-90BE-A670AA2F0661}" srcOrd="0" destOrd="0" presId="urn:microsoft.com/office/officeart/2005/8/layout/process2"/>
    <dgm:cxn modelId="{73D9FB29-7BEF-7541-9BC9-A808A85B0593}" type="presParOf" srcId="{8C5748C0-5B17-A049-97F2-D3797F152837}" destId="{428727D4-D257-D543-A8BE-83021F6A69D0}" srcOrd="6" destOrd="0" presId="urn:microsoft.com/office/officeart/2005/8/layout/process2"/>
    <dgm:cxn modelId="{B32C1803-14C6-144D-93FC-866F29F0BBAE}" type="presParOf" srcId="{8C5748C0-5B17-A049-97F2-D3797F152837}" destId="{A40882C2-5303-754F-8227-3E06D42C1B5F}" srcOrd="7" destOrd="0" presId="urn:microsoft.com/office/officeart/2005/8/layout/process2"/>
    <dgm:cxn modelId="{36C9081E-3493-E243-A172-8B123C685A20}" type="presParOf" srcId="{A40882C2-5303-754F-8227-3E06D42C1B5F}" destId="{7ACC4AE4-62C3-1E4C-9E13-DFB22F3FADF6}" srcOrd="0" destOrd="0" presId="urn:microsoft.com/office/officeart/2005/8/layout/process2"/>
    <dgm:cxn modelId="{87E6FBF4-14FD-8A45-8B7D-65D064504CCB}" type="presParOf" srcId="{8C5748C0-5B17-A049-97F2-D3797F152837}" destId="{3C650B5D-7D89-434A-9B76-663633D3077A}" srcOrd="8" destOrd="0" presId="urn:microsoft.com/office/officeart/2005/8/layout/process2"/>
  </dgm:cxnLst>
  <dgm:bg>
    <a:noFill/>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F90091-8607-C84C-BBE9-FF8FC29CD4AD}">
      <dsp:nvSpPr>
        <dsp:cNvPr id="0" name=""/>
        <dsp:cNvSpPr/>
      </dsp:nvSpPr>
      <dsp:spPr>
        <a:xfrm>
          <a:off x="1461453" y="593"/>
          <a:ext cx="1727915" cy="694639"/>
        </a:xfrm>
        <a:prstGeom prst="roundRect">
          <a:avLst>
            <a:gd name="adj" fmla="val 10000"/>
          </a:avLst>
        </a:prstGeom>
        <a:no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sv-SE" sz="1500" b="0" i="0" u="none" kern="1200" dirty="0"/>
            <a:t>HG00097</a:t>
          </a:r>
          <a:r>
            <a:rPr lang="en-US" sz="1500" b="0" kern="1200" dirty="0">
              <a:solidFill>
                <a:schemeClr val="tx1"/>
              </a:solidFill>
            </a:rPr>
            <a:t>_1.fastq</a:t>
          </a:r>
        </a:p>
        <a:p>
          <a:pPr marL="0" lvl="0" indent="0" algn="ctr" defTabSz="666750">
            <a:lnSpc>
              <a:spcPct val="90000"/>
            </a:lnSpc>
            <a:spcBef>
              <a:spcPct val="0"/>
            </a:spcBef>
            <a:spcAft>
              <a:spcPct val="35000"/>
            </a:spcAft>
            <a:buNone/>
          </a:pPr>
          <a:r>
            <a:rPr lang="sv-SE" sz="1500" b="0" i="0" u="none" kern="1200" dirty="0"/>
            <a:t>HG00097</a:t>
          </a:r>
          <a:r>
            <a:rPr lang="en-US" sz="1500" b="0" kern="1200" dirty="0">
              <a:solidFill>
                <a:schemeClr val="tx1"/>
              </a:solidFill>
            </a:rPr>
            <a:t>_2.fastq</a:t>
          </a:r>
        </a:p>
      </dsp:txBody>
      <dsp:txXfrm>
        <a:off x="1481798" y="20938"/>
        <a:ext cx="1687225" cy="653949"/>
      </dsp:txXfrm>
    </dsp:sp>
    <dsp:sp modelId="{C9BF42DD-7B11-4E40-9497-E1EABD250674}">
      <dsp:nvSpPr>
        <dsp:cNvPr id="0" name=""/>
        <dsp:cNvSpPr/>
      </dsp:nvSpPr>
      <dsp:spPr>
        <a:xfrm rot="5400000">
          <a:off x="2195166" y="712598"/>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sv-SE" sz="1200" kern="1200"/>
        </a:p>
      </dsp:txBody>
      <dsp:txXfrm rot="-5400000">
        <a:off x="2231635" y="738647"/>
        <a:ext cx="187553" cy="182342"/>
      </dsp:txXfrm>
    </dsp:sp>
    <dsp:sp modelId="{FA156E63-B30A-234D-BA80-F46C365C0D70}">
      <dsp:nvSpPr>
        <dsp:cNvPr id="0" name=""/>
        <dsp:cNvSpPr/>
      </dsp:nvSpPr>
      <dsp:spPr>
        <a:xfrm>
          <a:off x="1461453" y="1042552"/>
          <a:ext cx="1727915" cy="694639"/>
        </a:xfrm>
        <a:prstGeom prst="roundRect">
          <a:avLst>
            <a:gd name="adj" fmla="val 10000"/>
          </a:avLst>
        </a:prstGeom>
        <a:solidFill>
          <a:schemeClr val="bg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Alignment</a:t>
          </a:r>
        </a:p>
      </dsp:txBody>
      <dsp:txXfrm>
        <a:off x="1481798" y="1062897"/>
        <a:ext cx="1687225" cy="653949"/>
      </dsp:txXfrm>
    </dsp:sp>
    <dsp:sp modelId="{D863175A-CB6F-F44E-AC77-7A9B2760E9F8}">
      <dsp:nvSpPr>
        <dsp:cNvPr id="0" name=""/>
        <dsp:cNvSpPr/>
      </dsp:nvSpPr>
      <dsp:spPr>
        <a:xfrm rot="5400000">
          <a:off x="2195166" y="1754557"/>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sv-SE" sz="1200" kern="1200"/>
        </a:p>
      </dsp:txBody>
      <dsp:txXfrm rot="-5400000">
        <a:off x="2231635" y="1780606"/>
        <a:ext cx="187553" cy="182342"/>
      </dsp:txXfrm>
    </dsp:sp>
    <dsp:sp modelId="{D4F55BBC-0AA4-9048-B86F-661F429757BB}">
      <dsp:nvSpPr>
        <dsp:cNvPr id="0" name=""/>
        <dsp:cNvSpPr/>
      </dsp:nvSpPr>
      <dsp:spPr>
        <a:xfrm>
          <a:off x="1461453" y="2084511"/>
          <a:ext cx="1727915" cy="694639"/>
        </a:xfrm>
        <a:prstGeom prst="roundRect">
          <a:avLst>
            <a:gd name="adj" fmla="val 10000"/>
          </a:avLst>
        </a:prstGeom>
        <a:solidFill>
          <a:schemeClr val="bg1"/>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a:t>HG00097.bam</a:t>
          </a:r>
          <a:endParaRPr lang="en-US" sz="1500" kern="1200" dirty="0"/>
        </a:p>
      </dsp:txBody>
      <dsp:txXfrm>
        <a:off x="1481798" y="2104856"/>
        <a:ext cx="1687225" cy="653949"/>
      </dsp:txXfrm>
    </dsp:sp>
    <dsp:sp modelId="{8101AA47-DDA9-A447-BE9D-4492B028B7B4}">
      <dsp:nvSpPr>
        <dsp:cNvPr id="0" name=""/>
        <dsp:cNvSpPr/>
      </dsp:nvSpPr>
      <dsp:spPr>
        <a:xfrm rot="5400000">
          <a:off x="2195166" y="2796516"/>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231635" y="2822565"/>
        <a:ext cx="187553" cy="182342"/>
      </dsp:txXfrm>
    </dsp:sp>
    <dsp:sp modelId="{428727D4-D257-D543-A8BE-83021F6A69D0}">
      <dsp:nvSpPr>
        <dsp:cNvPr id="0" name=""/>
        <dsp:cNvSpPr/>
      </dsp:nvSpPr>
      <dsp:spPr>
        <a:xfrm>
          <a:off x="1461453" y="3126470"/>
          <a:ext cx="1727915" cy="694639"/>
        </a:xfrm>
        <a:prstGeom prst="roundRect">
          <a:avLst>
            <a:gd name="adj" fmla="val 10000"/>
          </a:avLst>
        </a:prstGeom>
        <a:solidFill>
          <a:schemeClr val="lt1">
            <a:hueOff val="0"/>
            <a:satOff val="0"/>
            <a:lumOff val="0"/>
            <a:alphaOff val="0"/>
          </a:schemeClr>
        </a:solidFill>
        <a:ln w="25400" cap="flat" cmpd="sng" algn="ctr">
          <a:solidFill>
            <a:srgbClr val="89AE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err="1"/>
            <a:t>VariantCalling</a:t>
          </a:r>
          <a:r>
            <a:rPr lang="en-US" sz="1500" kern="1200" baseline="0" dirty="0"/>
            <a:t> </a:t>
          </a:r>
          <a:endParaRPr lang="en-US" sz="1500" kern="1200" dirty="0"/>
        </a:p>
      </dsp:txBody>
      <dsp:txXfrm>
        <a:off x="1481798" y="3146815"/>
        <a:ext cx="1687225" cy="653949"/>
      </dsp:txXfrm>
    </dsp:sp>
    <dsp:sp modelId="{2D3D5A02-249C-6F4E-97BF-DAF5E97B2CB0}">
      <dsp:nvSpPr>
        <dsp:cNvPr id="0" name=""/>
        <dsp:cNvSpPr/>
      </dsp:nvSpPr>
      <dsp:spPr>
        <a:xfrm rot="5400000">
          <a:off x="2195166" y="3838475"/>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231635" y="3864524"/>
        <a:ext cx="187553" cy="182342"/>
      </dsp:txXfrm>
    </dsp:sp>
    <dsp:sp modelId="{83DD6050-A8F1-B345-97F3-B84086A453D8}">
      <dsp:nvSpPr>
        <dsp:cNvPr id="0" name=""/>
        <dsp:cNvSpPr/>
      </dsp:nvSpPr>
      <dsp:spPr>
        <a:xfrm>
          <a:off x="1461453" y="4168429"/>
          <a:ext cx="1727915" cy="694639"/>
        </a:xfrm>
        <a:prstGeom prst="roundRect">
          <a:avLst>
            <a:gd name="adj" fmla="val 10000"/>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sv-SE" sz="1500" b="0" i="0" u="none" kern="1200" dirty="0"/>
            <a:t>HG00097</a:t>
          </a:r>
          <a:r>
            <a:rPr lang="en-US" sz="1500" kern="1200" dirty="0"/>
            <a:t>.</a:t>
          </a:r>
          <a:r>
            <a:rPr lang="en-US" sz="1500" kern="1200" dirty="0" err="1"/>
            <a:t>vcf</a:t>
          </a:r>
          <a:endParaRPr lang="en-US" sz="1500" kern="1200" dirty="0"/>
        </a:p>
      </dsp:txBody>
      <dsp:txXfrm>
        <a:off x="1481798" y="4188774"/>
        <a:ext cx="1687225" cy="6539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F90091-8607-C84C-BBE9-FF8FC29CD4AD}">
      <dsp:nvSpPr>
        <dsp:cNvPr id="0" name=""/>
        <dsp:cNvSpPr/>
      </dsp:nvSpPr>
      <dsp:spPr>
        <a:xfrm>
          <a:off x="1461453" y="593"/>
          <a:ext cx="1727915" cy="694639"/>
        </a:xfrm>
        <a:prstGeom prst="roundRect">
          <a:avLst>
            <a:gd name="adj" fmla="val 10000"/>
          </a:avLst>
        </a:prstGeom>
        <a:no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sv-SE" sz="1500" b="0" i="0" u="none" kern="1200" dirty="0"/>
            <a:t>HG00097</a:t>
          </a:r>
          <a:r>
            <a:rPr lang="en-US" sz="1500" b="0" kern="1200" dirty="0">
              <a:solidFill>
                <a:schemeClr val="tx1"/>
              </a:solidFill>
            </a:rPr>
            <a:t>_1.fastq</a:t>
          </a:r>
        </a:p>
        <a:p>
          <a:pPr marL="0" lvl="0" indent="0" algn="ctr" defTabSz="666750">
            <a:lnSpc>
              <a:spcPct val="90000"/>
            </a:lnSpc>
            <a:spcBef>
              <a:spcPct val="0"/>
            </a:spcBef>
            <a:spcAft>
              <a:spcPct val="35000"/>
            </a:spcAft>
            <a:buNone/>
          </a:pPr>
          <a:r>
            <a:rPr lang="sv-SE" sz="1500" b="0" i="0" u="none" kern="1200" dirty="0"/>
            <a:t>HG00097</a:t>
          </a:r>
          <a:r>
            <a:rPr lang="en-US" sz="1500" b="0" kern="1200" dirty="0">
              <a:solidFill>
                <a:schemeClr val="tx1"/>
              </a:solidFill>
            </a:rPr>
            <a:t>_2.fastq</a:t>
          </a:r>
        </a:p>
      </dsp:txBody>
      <dsp:txXfrm>
        <a:off x="1481798" y="20938"/>
        <a:ext cx="1687225" cy="653949"/>
      </dsp:txXfrm>
    </dsp:sp>
    <dsp:sp modelId="{C9BF42DD-7B11-4E40-9497-E1EABD250674}">
      <dsp:nvSpPr>
        <dsp:cNvPr id="0" name=""/>
        <dsp:cNvSpPr/>
      </dsp:nvSpPr>
      <dsp:spPr>
        <a:xfrm rot="5400000">
          <a:off x="2195166" y="712598"/>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sv-SE" sz="1200" kern="1200"/>
        </a:p>
      </dsp:txBody>
      <dsp:txXfrm rot="-5400000">
        <a:off x="2231635" y="738647"/>
        <a:ext cx="187553" cy="182342"/>
      </dsp:txXfrm>
    </dsp:sp>
    <dsp:sp modelId="{FA156E63-B30A-234D-BA80-F46C365C0D70}">
      <dsp:nvSpPr>
        <dsp:cNvPr id="0" name=""/>
        <dsp:cNvSpPr/>
      </dsp:nvSpPr>
      <dsp:spPr>
        <a:xfrm>
          <a:off x="1461453" y="1042552"/>
          <a:ext cx="1727915" cy="694639"/>
        </a:xfrm>
        <a:prstGeom prst="roundRect">
          <a:avLst>
            <a:gd name="adj" fmla="val 10000"/>
          </a:avLst>
        </a:prstGeom>
        <a:solidFill>
          <a:srgbClr val="89AE00"/>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BWA mem</a:t>
          </a:r>
        </a:p>
      </dsp:txBody>
      <dsp:txXfrm>
        <a:off x="1481798" y="1062897"/>
        <a:ext cx="1687225" cy="653949"/>
      </dsp:txXfrm>
    </dsp:sp>
    <dsp:sp modelId="{D863175A-CB6F-F44E-AC77-7A9B2760E9F8}">
      <dsp:nvSpPr>
        <dsp:cNvPr id="0" name=""/>
        <dsp:cNvSpPr/>
      </dsp:nvSpPr>
      <dsp:spPr>
        <a:xfrm rot="5400000">
          <a:off x="2195166" y="1754557"/>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sv-SE" sz="1200" kern="1200"/>
        </a:p>
      </dsp:txBody>
      <dsp:txXfrm rot="-5400000">
        <a:off x="2231635" y="1780606"/>
        <a:ext cx="187553" cy="182342"/>
      </dsp:txXfrm>
    </dsp:sp>
    <dsp:sp modelId="{D4F55BBC-0AA4-9048-B86F-661F429757BB}">
      <dsp:nvSpPr>
        <dsp:cNvPr id="0" name=""/>
        <dsp:cNvSpPr/>
      </dsp:nvSpPr>
      <dsp:spPr>
        <a:xfrm>
          <a:off x="1461453" y="2084511"/>
          <a:ext cx="1727915" cy="694639"/>
        </a:xfrm>
        <a:prstGeom prst="roundRect">
          <a:avLst>
            <a:gd name="adj" fmla="val 10000"/>
          </a:avLst>
        </a:prstGeom>
        <a:solidFill>
          <a:schemeClr val="bg1"/>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a:t>HG00097.bam</a:t>
          </a:r>
          <a:endParaRPr lang="en-US" sz="1500" kern="1200" dirty="0"/>
        </a:p>
      </dsp:txBody>
      <dsp:txXfrm>
        <a:off x="1481798" y="2104856"/>
        <a:ext cx="1687225" cy="653949"/>
      </dsp:txXfrm>
    </dsp:sp>
    <dsp:sp modelId="{8101AA47-DDA9-A447-BE9D-4492B028B7B4}">
      <dsp:nvSpPr>
        <dsp:cNvPr id="0" name=""/>
        <dsp:cNvSpPr/>
      </dsp:nvSpPr>
      <dsp:spPr>
        <a:xfrm rot="5400000">
          <a:off x="2195166" y="2796516"/>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231635" y="2822565"/>
        <a:ext cx="187553" cy="182342"/>
      </dsp:txXfrm>
    </dsp:sp>
    <dsp:sp modelId="{428727D4-D257-D543-A8BE-83021F6A69D0}">
      <dsp:nvSpPr>
        <dsp:cNvPr id="0" name=""/>
        <dsp:cNvSpPr/>
      </dsp:nvSpPr>
      <dsp:spPr>
        <a:xfrm>
          <a:off x="1461453" y="3126470"/>
          <a:ext cx="1727915" cy="694639"/>
        </a:xfrm>
        <a:prstGeom prst="roundRect">
          <a:avLst>
            <a:gd name="adj" fmla="val 1000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err="1"/>
            <a:t>HaplotypeCaller</a:t>
          </a:r>
          <a:r>
            <a:rPr lang="en-US" sz="1500" kern="1200" baseline="0" dirty="0"/>
            <a:t> </a:t>
          </a:r>
          <a:endParaRPr lang="en-US" sz="1500" kern="1200" dirty="0"/>
        </a:p>
      </dsp:txBody>
      <dsp:txXfrm>
        <a:off x="1481798" y="3146815"/>
        <a:ext cx="1687225" cy="653949"/>
      </dsp:txXfrm>
    </dsp:sp>
    <dsp:sp modelId="{86E9699D-C5F9-4E44-B1C0-986B52C2D293}">
      <dsp:nvSpPr>
        <dsp:cNvPr id="0" name=""/>
        <dsp:cNvSpPr/>
      </dsp:nvSpPr>
      <dsp:spPr>
        <a:xfrm rot="5400000">
          <a:off x="2195166" y="3838475"/>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231635" y="3864524"/>
        <a:ext cx="187553" cy="182342"/>
      </dsp:txXfrm>
    </dsp:sp>
    <dsp:sp modelId="{591960D2-A7A4-DC49-B26A-61208A5B5EC4}">
      <dsp:nvSpPr>
        <dsp:cNvPr id="0" name=""/>
        <dsp:cNvSpPr/>
      </dsp:nvSpPr>
      <dsp:spPr>
        <a:xfrm>
          <a:off x="1461453" y="4168429"/>
          <a:ext cx="1727915" cy="694639"/>
        </a:xfrm>
        <a:prstGeom prst="roundRect">
          <a:avLst>
            <a:gd name="adj" fmla="val 10000"/>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sv-SE" sz="1500" b="0" i="0" u="none" kern="1200" dirty="0"/>
            <a:t>HG00097</a:t>
          </a:r>
          <a:r>
            <a:rPr lang="en-US" sz="1500" kern="1200" dirty="0"/>
            <a:t>.</a:t>
          </a:r>
          <a:r>
            <a:rPr lang="en-US" sz="1500" kern="1200" dirty="0" err="1"/>
            <a:t>vcf</a:t>
          </a:r>
          <a:endParaRPr lang="en-US" sz="1500" kern="1200" dirty="0"/>
        </a:p>
      </dsp:txBody>
      <dsp:txXfrm>
        <a:off x="1481798" y="4188774"/>
        <a:ext cx="1687225" cy="6539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F90091-8607-C84C-BBE9-FF8FC29CD4AD}">
      <dsp:nvSpPr>
        <dsp:cNvPr id="0" name=""/>
        <dsp:cNvSpPr/>
      </dsp:nvSpPr>
      <dsp:spPr>
        <a:xfrm>
          <a:off x="1461453" y="593"/>
          <a:ext cx="1727915" cy="694639"/>
        </a:xfrm>
        <a:prstGeom prst="roundRect">
          <a:avLst>
            <a:gd name="adj" fmla="val 10000"/>
          </a:avLst>
        </a:prstGeom>
        <a:no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sv-SE" sz="1500" b="0" i="0" u="none" kern="1200" dirty="0"/>
            <a:t>HG00097</a:t>
          </a:r>
          <a:r>
            <a:rPr lang="en-US" sz="1500" b="0" kern="1200" dirty="0">
              <a:solidFill>
                <a:schemeClr val="tx1"/>
              </a:solidFill>
            </a:rPr>
            <a:t>_1.fastq</a:t>
          </a:r>
        </a:p>
        <a:p>
          <a:pPr marL="0" lvl="0" indent="0" algn="ctr" defTabSz="666750">
            <a:lnSpc>
              <a:spcPct val="90000"/>
            </a:lnSpc>
            <a:spcBef>
              <a:spcPct val="0"/>
            </a:spcBef>
            <a:spcAft>
              <a:spcPct val="35000"/>
            </a:spcAft>
            <a:buNone/>
          </a:pPr>
          <a:r>
            <a:rPr lang="sv-SE" sz="1500" b="0" i="0" u="none" kern="1200" dirty="0"/>
            <a:t>HG00097</a:t>
          </a:r>
          <a:r>
            <a:rPr lang="en-US" sz="1500" b="0" kern="1200" dirty="0">
              <a:solidFill>
                <a:schemeClr val="tx1"/>
              </a:solidFill>
            </a:rPr>
            <a:t>_2.fastq</a:t>
          </a:r>
        </a:p>
      </dsp:txBody>
      <dsp:txXfrm>
        <a:off x="1481798" y="20938"/>
        <a:ext cx="1687225" cy="653949"/>
      </dsp:txXfrm>
    </dsp:sp>
    <dsp:sp modelId="{C9BF42DD-7B11-4E40-9497-E1EABD250674}">
      <dsp:nvSpPr>
        <dsp:cNvPr id="0" name=""/>
        <dsp:cNvSpPr/>
      </dsp:nvSpPr>
      <dsp:spPr>
        <a:xfrm rot="5400000">
          <a:off x="2195166" y="712598"/>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sv-SE" sz="1200" kern="1200"/>
        </a:p>
      </dsp:txBody>
      <dsp:txXfrm rot="-5400000">
        <a:off x="2231635" y="738647"/>
        <a:ext cx="187553" cy="182342"/>
      </dsp:txXfrm>
    </dsp:sp>
    <dsp:sp modelId="{FA156E63-B30A-234D-BA80-F46C365C0D70}">
      <dsp:nvSpPr>
        <dsp:cNvPr id="0" name=""/>
        <dsp:cNvSpPr/>
      </dsp:nvSpPr>
      <dsp:spPr>
        <a:xfrm>
          <a:off x="1461453" y="1042552"/>
          <a:ext cx="1727915" cy="694639"/>
        </a:xfrm>
        <a:prstGeom prst="roundRect">
          <a:avLst>
            <a:gd name="adj" fmla="val 10000"/>
          </a:avLst>
        </a:prstGeom>
        <a:no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BWA mem</a:t>
          </a:r>
        </a:p>
      </dsp:txBody>
      <dsp:txXfrm>
        <a:off x="1481798" y="1062897"/>
        <a:ext cx="1687225" cy="653949"/>
      </dsp:txXfrm>
    </dsp:sp>
    <dsp:sp modelId="{D863175A-CB6F-F44E-AC77-7A9B2760E9F8}">
      <dsp:nvSpPr>
        <dsp:cNvPr id="0" name=""/>
        <dsp:cNvSpPr/>
      </dsp:nvSpPr>
      <dsp:spPr>
        <a:xfrm rot="5400000">
          <a:off x="2195166" y="1754557"/>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sv-SE" sz="1200" kern="1200"/>
        </a:p>
      </dsp:txBody>
      <dsp:txXfrm rot="-5400000">
        <a:off x="2231635" y="1780606"/>
        <a:ext cx="187553" cy="182342"/>
      </dsp:txXfrm>
    </dsp:sp>
    <dsp:sp modelId="{D4F55BBC-0AA4-9048-B86F-661F429757BB}">
      <dsp:nvSpPr>
        <dsp:cNvPr id="0" name=""/>
        <dsp:cNvSpPr/>
      </dsp:nvSpPr>
      <dsp:spPr>
        <a:xfrm>
          <a:off x="1461453" y="2084511"/>
          <a:ext cx="1727915" cy="694639"/>
        </a:xfrm>
        <a:prstGeom prst="roundRect">
          <a:avLst>
            <a:gd name="adj" fmla="val 10000"/>
          </a:avLst>
        </a:prstGeom>
        <a:no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a:t>HG00097.bam</a:t>
          </a:r>
          <a:endParaRPr lang="en-US" sz="1500" kern="1200" dirty="0"/>
        </a:p>
      </dsp:txBody>
      <dsp:txXfrm>
        <a:off x="1481798" y="2104856"/>
        <a:ext cx="1687225" cy="653949"/>
      </dsp:txXfrm>
    </dsp:sp>
    <dsp:sp modelId="{8101AA47-DDA9-A447-BE9D-4492B028B7B4}">
      <dsp:nvSpPr>
        <dsp:cNvPr id="0" name=""/>
        <dsp:cNvSpPr/>
      </dsp:nvSpPr>
      <dsp:spPr>
        <a:xfrm rot="5400000">
          <a:off x="2195166" y="2796516"/>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231635" y="2822565"/>
        <a:ext cx="187553" cy="182342"/>
      </dsp:txXfrm>
    </dsp:sp>
    <dsp:sp modelId="{428727D4-D257-D543-A8BE-83021F6A69D0}">
      <dsp:nvSpPr>
        <dsp:cNvPr id="0" name=""/>
        <dsp:cNvSpPr/>
      </dsp:nvSpPr>
      <dsp:spPr>
        <a:xfrm>
          <a:off x="1461453" y="3126470"/>
          <a:ext cx="1727915" cy="694639"/>
        </a:xfrm>
        <a:prstGeom prst="roundRect">
          <a:avLst>
            <a:gd name="adj" fmla="val 10000"/>
          </a:avLst>
        </a:prstGeom>
        <a:solidFill>
          <a:srgbClr val="89AE00"/>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err="1"/>
            <a:t>HaplotypeCaller</a:t>
          </a:r>
          <a:r>
            <a:rPr lang="en-US" sz="1500" kern="1200" baseline="0" dirty="0"/>
            <a:t> </a:t>
          </a:r>
          <a:endParaRPr lang="en-US" sz="1500" kern="1200" dirty="0"/>
        </a:p>
      </dsp:txBody>
      <dsp:txXfrm>
        <a:off x="1481798" y="3146815"/>
        <a:ext cx="1687225" cy="653949"/>
      </dsp:txXfrm>
    </dsp:sp>
    <dsp:sp modelId="{A40882C2-5303-754F-8227-3E06D42C1B5F}">
      <dsp:nvSpPr>
        <dsp:cNvPr id="0" name=""/>
        <dsp:cNvSpPr/>
      </dsp:nvSpPr>
      <dsp:spPr>
        <a:xfrm rot="5400000">
          <a:off x="2195166" y="3838475"/>
          <a:ext cx="260489" cy="31258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231635" y="3864524"/>
        <a:ext cx="187553" cy="182342"/>
      </dsp:txXfrm>
    </dsp:sp>
    <dsp:sp modelId="{3C650B5D-7D89-434A-9B76-663633D3077A}">
      <dsp:nvSpPr>
        <dsp:cNvPr id="0" name=""/>
        <dsp:cNvSpPr/>
      </dsp:nvSpPr>
      <dsp:spPr>
        <a:xfrm>
          <a:off x="1461453" y="4168429"/>
          <a:ext cx="1727915" cy="694639"/>
        </a:xfrm>
        <a:prstGeom prst="roundRect">
          <a:avLst>
            <a:gd name="adj" fmla="val 10000"/>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sv-SE" sz="1500" b="0" i="0" u="none" kern="1200" dirty="0"/>
            <a:t>HG00097</a:t>
          </a:r>
          <a:r>
            <a:rPr lang="en-US" sz="1500" kern="1200" dirty="0"/>
            <a:t>.</a:t>
          </a:r>
          <a:r>
            <a:rPr lang="en-US" sz="1500" kern="1200" dirty="0" err="1"/>
            <a:t>vcf</a:t>
          </a:r>
          <a:endParaRPr lang="en-US" sz="1500" kern="1200" dirty="0"/>
        </a:p>
      </dsp:txBody>
      <dsp:txXfrm>
        <a:off x="1481798" y="4188774"/>
        <a:ext cx="1687225" cy="653949"/>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165608-A292-D74A-8B83-0E194A57CE92}" type="datetimeFigureOut">
              <a:rPr lang="en-US" smtClean="0"/>
              <a:t>19-Dec-22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028652-11D1-8A42-9F26-9AC760C0492B}" type="slidenum">
              <a:rPr lang="en-US" smtClean="0"/>
              <a:t>‹#›</a:t>
            </a:fld>
            <a:endParaRPr lang="en-US"/>
          </a:p>
        </p:txBody>
      </p:sp>
    </p:spTree>
    <p:extLst>
      <p:ext uri="{BB962C8B-B14F-4D97-AF65-F5344CB8AC3E}">
        <p14:creationId xmlns:p14="http://schemas.microsoft.com/office/powerpoint/2010/main" val="1372540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a:t>
            </a:fld>
            <a:endParaRPr lang="en-US"/>
          </a:p>
        </p:txBody>
      </p:sp>
    </p:spTree>
    <p:extLst>
      <p:ext uri="{BB962C8B-B14F-4D97-AF65-F5344CB8AC3E}">
        <p14:creationId xmlns:p14="http://schemas.microsoft.com/office/powerpoint/2010/main" val="70121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19</a:t>
            </a:fld>
            <a:endParaRPr lang="en-US"/>
          </a:p>
        </p:txBody>
      </p:sp>
    </p:spTree>
    <p:extLst>
      <p:ext uri="{BB962C8B-B14F-4D97-AF65-F5344CB8AC3E}">
        <p14:creationId xmlns:p14="http://schemas.microsoft.com/office/powerpoint/2010/main" val="2716343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before we dive in to alignment I will mention that this is where the recommendations of the Broad institute best practices start.</a:t>
            </a:r>
            <a:r>
              <a:rPr lang="en-US" baseline="0" dirty="0"/>
              <a:t> A guide that they have maintained pretty-well for several years where they recommend tools and setting to use for a standard analysis. I recommend that someone setting up a bioinformatics workflow or wanting to compare what has been done with their data and what is currently considered best practice be intimately aware of these recommendations. </a:t>
            </a:r>
          </a:p>
          <a:p>
            <a:endParaRPr lang="en-US" baseline="0" dirty="0"/>
          </a:p>
          <a:p>
            <a:endParaRPr lang="en-US" baseline="0" dirty="0"/>
          </a:p>
          <a:p>
            <a:r>
              <a:rPr lang="en-US" baseline="0" dirty="0"/>
              <a:t>//A recent change has been made where they no longer recommend indel realignment, as it is performed on the fly at the variant calling stage. It is good to note that this resource exists, as it is definitely something you should be looking at when running a variant calling pipeline as it is needed in some cases.</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20</a:t>
            </a:fld>
            <a:endParaRPr lang="en-US"/>
          </a:p>
        </p:txBody>
      </p:sp>
    </p:spTree>
    <p:extLst>
      <p:ext uri="{BB962C8B-B14F-4D97-AF65-F5344CB8AC3E}">
        <p14:creationId xmlns:p14="http://schemas.microsoft.com/office/powerpoint/2010/main" val="5744772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a:t>
            </a:r>
            <a:r>
              <a:rPr lang="en-US" baseline="0" dirty="0"/>
              <a:t> tool for this is </a:t>
            </a:r>
            <a:r>
              <a:rPr lang="en-US" baseline="0" dirty="0" err="1"/>
              <a:t>picards</a:t>
            </a:r>
            <a:r>
              <a:rPr lang="en-US" baseline="0" dirty="0"/>
              <a:t> </a:t>
            </a:r>
            <a:r>
              <a:rPr lang="en-US" baseline="0" dirty="0" err="1"/>
              <a:t>MarkDuplicates</a:t>
            </a:r>
            <a:r>
              <a:rPr lang="en-US" baseline="0" dirty="0"/>
              <a:t>. </a:t>
            </a:r>
          </a:p>
          <a:p>
            <a:endParaRPr lang="en-US" baseline="0" dirty="0"/>
          </a:p>
          <a:p>
            <a:r>
              <a:rPr lang="en-US" baseline="0" dirty="0"/>
              <a:t>Occur PCR</a:t>
            </a:r>
          </a:p>
          <a:p>
            <a:r>
              <a:rPr lang="en-US" baseline="0" dirty="0"/>
              <a:t>Copies same fragment </a:t>
            </a:r>
            <a:r>
              <a:rPr lang="en-US" baseline="0" dirty="0" err="1"/>
              <a:t>goto</a:t>
            </a:r>
            <a:r>
              <a:rPr lang="en-US" baseline="0" dirty="0"/>
              <a:t> different </a:t>
            </a:r>
            <a:r>
              <a:rPr lang="en-US" baseline="0" dirty="0" err="1"/>
              <a:t>flowcells</a:t>
            </a:r>
            <a:endParaRPr lang="en-US" baseline="0" dirty="0"/>
          </a:p>
          <a:p>
            <a:r>
              <a:rPr lang="en-US" baseline="0" dirty="0"/>
              <a:t>High library complexity is good</a:t>
            </a:r>
          </a:p>
          <a:p>
            <a:r>
              <a:rPr lang="en-US" baseline="0" dirty="0"/>
              <a:t>Don’t add information</a:t>
            </a:r>
          </a:p>
          <a:p>
            <a:endParaRPr lang="en-US" baseline="0" dirty="0"/>
          </a:p>
          <a:p>
            <a:r>
              <a:rPr lang="en-US" baseline="0" dirty="0"/>
              <a:t>Optical duplicates</a:t>
            </a:r>
          </a:p>
          <a:p>
            <a:r>
              <a:rPr lang="en-US" baseline="0" dirty="0"/>
              <a:t>Less talked about</a:t>
            </a:r>
          </a:p>
          <a:p>
            <a:r>
              <a:rPr lang="en-US" baseline="0" dirty="0"/>
              <a:t>One </a:t>
            </a:r>
            <a:r>
              <a:rPr lang="en-US" baseline="0" dirty="0" err="1"/>
              <a:t>flowcell</a:t>
            </a:r>
            <a:r>
              <a:rPr lang="en-US" baseline="0" dirty="0"/>
              <a:t> cluster</a:t>
            </a:r>
          </a:p>
          <a:p>
            <a:r>
              <a:rPr lang="en-US" baseline="0" dirty="0"/>
              <a:t>Incorrectly identified on several cells</a:t>
            </a:r>
          </a:p>
          <a:p>
            <a:endParaRPr lang="en-US" baseline="0" dirty="0"/>
          </a:p>
          <a:p>
            <a:r>
              <a:rPr lang="en-US" baseline="0" dirty="0"/>
              <a:t>Amplicon</a:t>
            </a:r>
          </a:p>
          <a:p>
            <a:endParaRPr lang="en-US" baseline="0" dirty="0"/>
          </a:p>
          <a:p>
            <a:r>
              <a:rPr lang="en-US" baseline="0" dirty="0"/>
              <a:t>Duplicates typically arise during PCR amplification of the fragments with adapters. We </a:t>
            </a:r>
            <a:r>
              <a:rPr lang="en-US" sz="1200" b="0" i="0" kern="1200" dirty="0">
                <a:solidFill>
                  <a:schemeClr val="tx1"/>
                </a:solidFill>
                <a:effectLst/>
                <a:latin typeface="+mn-lt"/>
                <a:ea typeface="+mn-ea"/>
                <a:cs typeface="+mn-cs"/>
              </a:rPr>
              <a:t>are </a:t>
            </a:r>
            <a:r>
              <a:rPr lang="en-US" sz="1200" b="0" i="1" kern="1200" dirty="0">
                <a:solidFill>
                  <a:schemeClr val="tx1"/>
                </a:solidFill>
                <a:effectLst/>
                <a:latin typeface="+mn-lt"/>
                <a:ea typeface="+mn-ea"/>
                <a:cs typeface="+mn-cs"/>
              </a:rPr>
              <a:t>intentionally</a:t>
            </a:r>
            <a:r>
              <a:rPr lang="en-US" sz="1200" b="0" i="0" kern="1200" dirty="0">
                <a:solidFill>
                  <a:schemeClr val="tx1"/>
                </a:solidFill>
                <a:effectLst/>
                <a:latin typeface="+mn-lt"/>
                <a:ea typeface="+mn-ea"/>
                <a:cs typeface="+mn-cs"/>
              </a:rPr>
              <a:t> creating multiple copies of each original genomic DNA molecule so that you have enough of them. The</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PCR duplicates occur when two copies of the same original molecule get onto different areas of the </a:t>
            </a:r>
            <a:r>
              <a:rPr lang="en-US" sz="1200" b="0" i="0" kern="1200" dirty="0" err="1">
                <a:solidFill>
                  <a:schemeClr val="tx1"/>
                </a:solidFill>
                <a:effectLst/>
                <a:latin typeface="+mn-lt"/>
                <a:ea typeface="+mn-ea"/>
                <a:cs typeface="+mn-cs"/>
              </a:rPr>
              <a:t>flowcell</a:t>
            </a:r>
            <a:r>
              <a:rPr lang="en-US" sz="1200" b="0" i="0" kern="1200" dirty="0">
                <a:solidFill>
                  <a:schemeClr val="tx1"/>
                </a:solidFill>
                <a:effectLst/>
                <a:latin typeface="+mn-lt"/>
                <a:ea typeface="+mn-ea"/>
                <a:cs typeface="+mn-cs"/>
              </a:rPr>
              <a:t>. A greater amount of starting material</a:t>
            </a:r>
            <a:r>
              <a:rPr lang="en-US" sz="1200" b="0" i="0" kern="1200" baseline="0" dirty="0">
                <a:solidFill>
                  <a:schemeClr val="tx1"/>
                </a:solidFill>
                <a:effectLst/>
                <a:latin typeface="+mn-lt"/>
                <a:ea typeface="+mn-ea"/>
                <a:cs typeface="+mn-cs"/>
              </a:rPr>
              <a:t>, often termed as having a high complexity library, is a good indicator of not having a big problem with duplicates.</a:t>
            </a:r>
            <a:endParaRPr lang="en-US" baseline="0" dirty="0"/>
          </a:p>
          <a:p>
            <a:endParaRPr lang="en-US" baseline="0" dirty="0"/>
          </a:p>
          <a:p>
            <a:r>
              <a:rPr lang="en-US" baseline="0" dirty="0"/>
              <a:t>And duplicates don</a:t>
            </a:r>
            <a:r>
              <a:rPr lang="uk-UA" baseline="0" dirty="0"/>
              <a:t>’</a:t>
            </a:r>
            <a:r>
              <a:rPr lang="en-US" baseline="0" dirty="0"/>
              <a:t>t give any additional information, as you can see here, what we want is reads slightly off from </a:t>
            </a:r>
            <a:r>
              <a:rPr lang="en-US" baseline="0" dirty="0" err="1"/>
              <a:t>eachother</a:t>
            </a:r>
            <a:r>
              <a:rPr lang="en-US" baseline="0" dirty="0"/>
              <a:t>, so we know that they are adding new information. You can also choose to just mark the duplicates rather than remove them entirely as many variant callers can ignore reads marked as duplicates. This gives you the option later to perform variant calling with and without duplicates and compare the results.</a:t>
            </a:r>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Finally, during some kinds of sequencing, such as amplicon sequencing, you tend to recommend not removing duplicates as there will be many duplicates by design. So keep that in mind.</a:t>
            </a:r>
            <a:endParaRPr lang="en-US" dirty="0"/>
          </a:p>
          <a:p>
            <a:endParaRPr lang="en-US" baseline="0" dirty="0"/>
          </a:p>
          <a:p>
            <a:endParaRPr lang="en-US" baseline="0" dirty="0"/>
          </a:p>
          <a:p>
            <a:r>
              <a:rPr lang="en-US" baseline="0" dirty="0"/>
              <a:t>“</a:t>
            </a:r>
            <a:r>
              <a:rPr lang="en-US" sz="1200" b="1" i="0" kern="1200" dirty="0">
                <a:solidFill>
                  <a:schemeClr val="tx1"/>
                </a:solidFill>
                <a:effectLst/>
                <a:latin typeface="+mn-lt"/>
                <a:ea typeface="+mn-ea"/>
                <a:cs typeface="+mn-cs"/>
              </a:rPr>
              <a:t>optical duplicates</a:t>
            </a:r>
            <a:r>
              <a:rPr lang="en-US" sz="1200" b="0" i="0" kern="1200" dirty="0">
                <a:solidFill>
                  <a:schemeClr val="tx1"/>
                </a:solidFill>
                <a:effectLst/>
                <a:latin typeface="+mn-lt"/>
                <a:ea typeface="+mn-ea"/>
                <a:cs typeface="+mn-cs"/>
              </a:rPr>
              <a:t> are sequences from one flow cell cluster, that are (incorrectly) identified by software to be from multiple adjacent clusters. ”</a:t>
            </a:r>
            <a:endParaRPr lang="en-US" baseline="0" dirty="0"/>
          </a:p>
        </p:txBody>
      </p:sp>
      <p:sp>
        <p:nvSpPr>
          <p:cNvPr id="4" name="Slide Number Placeholder 3"/>
          <p:cNvSpPr>
            <a:spLocks noGrp="1"/>
          </p:cNvSpPr>
          <p:nvPr>
            <p:ph type="sldNum" sz="quarter" idx="10"/>
          </p:nvPr>
        </p:nvSpPr>
        <p:spPr/>
        <p:txBody>
          <a:bodyPr/>
          <a:lstStyle/>
          <a:p>
            <a:fld id="{93028652-11D1-8A42-9F26-9AC760C0492B}" type="slidenum">
              <a:rPr lang="en-US" smtClean="0"/>
              <a:t>21</a:t>
            </a:fld>
            <a:endParaRPr lang="en-US"/>
          </a:p>
        </p:txBody>
      </p:sp>
    </p:spTree>
    <p:extLst>
      <p:ext uri="{BB962C8B-B14F-4D97-AF65-F5344CB8AC3E}">
        <p14:creationId xmlns:p14="http://schemas.microsoft.com/office/powerpoint/2010/main" val="2690102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before we dive in to alignment I will mention that this is where the recommendations of the Broad institute best practices start.</a:t>
            </a:r>
            <a:r>
              <a:rPr lang="en-US" baseline="0" dirty="0"/>
              <a:t> A guide that they have maintained pretty-well for several years where they recommend tools and setting to use for a standard analysis. I recommend that someone setting up a bioinformatics workflow or wanting to compare what has been done with their data and what is currently considered best practice be intimately aware of these recommendations. </a:t>
            </a:r>
          </a:p>
          <a:p>
            <a:endParaRPr lang="en-US" baseline="0" dirty="0"/>
          </a:p>
          <a:p>
            <a:endParaRPr lang="en-US" baseline="0" dirty="0"/>
          </a:p>
          <a:p>
            <a:r>
              <a:rPr lang="en-US" baseline="0" dirty="0"/>
              <a:t>//A recent change has been made where they no longer recommend indel realignment, as it is performed on the fly at the variant calling stage. It is good to note that this resource exists, as it is definitely something you should be looking at when running a variant calling pipeline as it is needed in some cases.</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23</a:t>
            </a:fld>
            <a:endParaRPr lang="en-US"/>
          </a:p>
        </p:txBody>
      </p:sp>
    </p:spTree>
    <p:extLst>
      <p:ext uri="{BB962C8B-B14F-4D97-AF65-F5344CB8AC3E}">
        <p14:creationId xmlns:p14="http://schemas.microsoft.com/office/powerpoint/2010/main" val="30827187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Base Quality Score Recalibration basically </a:t>
            </a:r>
            <a:r>
              <a:rPr lang="en-US" sz="1200" b="0" i="0" kern="1200" dirty="0">
                <a:solidFill>
                  <a:schemeClr val="tx1"/>
                </a:solidFill>
                <a:effectLst/>
                <a:latin typeface="+mn-lt"/>
                <a:ea typeface="+mn-ea"/>
                <a:cs typeface="+mn-cs"/>
              </a:rPr>
              <a:t>detects systematic errors made by the sequencer when it estimates the quality score of each base call,</a:t>
            </a:r>
            <a:r>
              <a:rPr lang="en-US" sz="1200" b="0" i="0" kern="1200" baseline="0" dirty="0">
                <a:solidFill>
                  <a:schemeClr val="tx1"/>
                </a:solidFill>
                <a:effectLst/>
                <a:latin typeface="+mn-lt"/>
                <a:ea typeface="+mn-ea"/>
                <a:cs typeface="+mn-cs"/>
              </a:rPr>
              <a:t> which is basically how confident the machine was that the called base is correct.</a:t>
            </a:r>
            <a:endParaRPr lang="en-US" dirty="0"/>
          </a:p>
          <a:p>
            <a:endParaRPr lang="en-US"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Some of these errors are due to the physics or the chemistry of how the sequencing reaction works, and some can</a:t>
            </a:r>
            <a:r>
              <a:rPr lang="en-US" sz="1200" b="0" i="0" kern="1200" baseline="0" dirty="0">
                <a:solidFill>
                  <a:schemeClr val="tx1"/>
                </a:solidFill>
                <a:effectLst/>
                <a:latin typeface="+mn-lt"/>
                <a:ea typeface="+mn-ea"/>
                <a:cs typeface="+mn-cs"/>
              </a:rPr>
              <a:t> be</a:t>
            </a:r>
            <a:r>
              <a:rPr lang="en-US" sz="1200" b="0" i="0" kern="1200" dirty="0">
                <a:solidFill>
                  <a:schemeClr val="tx1"/>
                </a:solidFill>
                <a:effectLst/>
                <a:latin typeface="+mn-lt"/>
                <a:ea typeface="+mn-ea"/>
                <a:cs typeface="+mn-cs"/>
              </a:rPr>
              <a:t> due to manufacturing flaws in the equipment.</a:t>
            </a:r>
          </a:p>
          <a:p>
            <a:endParaRPr lang="en-US" sz="1200" b="0" i="0" kern="1200" dirty="0">
              <a:solidFill>
                <a:schemeClr val="tx1"/>
              </a:solidFill>
              <a:effectLst/>
              <a:latin typeface="+mn-lt"/>
              <a:ea typeface="+mn-ea"/>
              <a:cs typeface="+mn-cs"/>
            </a:endParaRPr>
          </a:p>
          <a:p>
            <a:pPr fontAlgn="base"/>
            <a:r>
              <a:rPr lang="en-US" sz="1200" b="0" i="0" kern="1200" baseline="0" dirty="0">
                <a:solidFill>
                  <a:schemeClr val="tx1"/>
                </a:solidFill>
                <a:effectLst/>
                <a:latin typeface="+mn-lt"/>
                <a:ea typeface="+mn-ea"/>
                <a:cs typeface="+mn-cs"/>
              </a:rPr>
              <a:t>The tool checks the covariation between </a:t>
            </a:r>
            <a:r>
              <a:rPr lang="en-US" sz="1200" b="0" i="0" kern="1200" dirty="0">
                <a:solidFill>
                  <a:schemeClr val="tx1"/>
                </a:solidFill>
                <a:effectLst/>
                <a:latin typeface="+mn-lt"/>
                <a:ea typeface="+mn-ea"/>
                <a:cs typeface="+mn-cs"/>
              </a:rPr>
              <a:t>Reported quality score, the position within the read and the preceding and current nucleotide observed by the sequencing machine to find</a:t>
            </a:r>
            <a:r>
              <a:rPr lang="en-US" sz="1200" b="0" i="0" kern="1200" baseline="0" dirty="0">
                <a:solidFill>
                  <a:schemeClr val="tx1"/>
                </a:solidFill>
                <a:effectLst/>
                <a:latin typeface="+mn-lt"/>
                <a:ea typeface="+mn-ea"/>
                <a:cs typeface="+mn-cs"/>
              </a:rPr>
              <a:t> non-random discrepancies that lead to the score being adjusted.</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These systematic technical errors, leading to over- or under-estimated base quality scores in the data. </a:t>
            </a:r>
          </a:p>
          <a:p>
            <a:r>
              <a:rPr lang="en-US" sz="1200" b="0" i="0" kern="1200" dirty="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93028652-11D1-8A42-9F26-9AC760C0492B}" type="slidenum">
              <a:rPr lang="en-US" smtClean="0"/>
              <a:t>24</a:t>
            </a:fld>
            <a:endParaRPr lang="en-US"/>
          </a:p>
        </p:txBody>
      </p:sp>
    </p:spTree>
    <p:extLst>
      <p:ext uri="{BB962C8B-B14F-4D97-AF65-F5344CB8AC3E}">
        <p14:creationId xmlns:p14="http://schemas.microsoft.com/office/powerpoint/2010/main" val="11702917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before we dive in to alignment I will mention that this is where the recommendations of the Broad institute best practices start.</a:t>
            </a:r>
            <a:r>
              <a:rPr lang="en-US" baseline="0" dirty="0"/>
              <a:t> A guide that they have maintained pretty-well for several years where they recommend tools and setting to use for a standard analysis. I recommend that someone setting up a bioinformatics workflow or wanting to compare what has been done with their data and what is currently considered best practice be intimately aware of these recommendations. </a:t>
            </a:r>
          </a:p>
          <a:p>
            <a:endParaRPr lang="en-US" baseline="0" dirty="0"/>
          </a:p>
          <a:p>
            <a:endParaRPr lang="en-US" baseline="0" dirty="0"/>
          </a:p>
          <a:p>
            <a:r>
              <a:rPr lang="en-US" baseline="0" dirty="0"/>
              <a:t>//A recent change has been made where they no longer recommend indel realignment, as it is performed on the fly at the variant calling stage. It is good to note that this resource exists, as it is definitely something you should be looking at when running a variant calling pipeline as it is needed in some cases.</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26</a:t>
            </a:fld>
            <a:endParaRPr lang="en-US"/>
          </a:p>
        </p:txBody>
      </p:sp>
    </p:spTree>
    <p:extLst>
      <p:ext uri="{BB962C8B-B14F-4D97-AF65-F5344CB8AC3E}">
        <p14:creationId xmlns:p14="http://schemas.microsoft.com/office/powerpoint/2010/main" val="43191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sv-SE" sz="1200" b="0" i="0" u="none" strike="noStrike" kern="1200" dirty="0">
                <a:solidFill>
                  <a:schemeClr val="tx1"/>
                </a:solidFill>
                <a:effectLst/>
                <a:latin typeface="+mn-lt"/>
                <a:ea typeface="+mn-ea"/>
                <a:cs typeface="+mn-cs"/>
              </a:rPr>
              <a:t>A </a:t>
            </a:r>
            <a:r>
              <a:rPr lang="sv-SE" sz="1200" b="0" i="0" u="none" strike="noStrike" kern="1200" dirty="0" err="1">
                <a:solidFill>
                  <a:schemeClr val="tx1"/>
                </a:solidFill>
                <a:effectLst/>
                <a:latin typeface="+mn-lt"/>
                <a:ea typeface="+mn-ea"/>
                <a:cs typeface="+mn-cs"/>
              </a:rPr>
              <a:t>typical</a:t>
            </a:r>
            <a:r>
              <a:rPr lang="sv-SE" sz="1200" b="0" i="0" u="none" strike="noStrike" kern="1200" dirty="0">
                <a:solidFill>
                  <a:schemeClr val="tx1"/>
                </a:solidFill>
                <a:effectLst/>
                <a:latin typeface="+mn-lt"/>
                <a:ea typeface="+mn-ea"/>
                <a:cs typeface="+mn-cs"/>
              </a:rPr>
              <a:t> scenario </a:t>
            </a:r>
            <a:r>
              <a:rPr lang="sv-SE" sz="1200" b="0" i="0" u="none" strike="noStrike" kern="1200" dirty="0" err="1">
                <a:solidFill>
                  <a:schemeClr val="tx1"/>
                </a:solidFill>
                <a:effectLst/>
                <a:latin typeface="+mn-lt"/>
                <a:ea typeface="+mn-ea"/>
                <a:cs typeface="+mn-cs"/>
              </a:rPr>
              <a:t>requiring</a:t>
            </a:r>
            <a:r>
              <a:rPr lang="sv-SE" sz="1200" b="0" i="0" u="none" strike="noStrike" kern="1200" dirty="0">
                <a:solidFill>
                  <a:schemeClr val="tx1"/>
                </a:solidFill>
                <a:effectLst/>
                <a:latin typeface="+mn-lt"/>
                <a:ea typeface="+mn-ea"/>
                <a:cs typeface="+mn-cs"/>
              </a:rPr>
              <a:t> manual filtration is small </a:t>
            </a:r>
            <a:r>
              <a:rPr lang="sv-SE" sz="1200" b="0" i="0" u="none" strike="noStrike" kern="1200" dirty="0" err="1">
                <a:solidFill>
                  <a:schemeClr val="tx1"/>
                </a:solidFill>
                <a:effectLst/>
                <a:latin typeface="+mn-lt"/>
                <a:ea typeface="+mn-ea"/>
                <a:cs typeface="+mn-cs"/>
              </a:rPr>
              <a:t>cohort</a:t>
            </a:r>
            <a:r>
              <a:rPr lang="sv-SE" sz="1200" b="0" i="0" u="none" strike="noStrike" kern="1200" dirty="0">
                <a:solidFill>
                  <a:schemeClr val="tx1"/>
                </a:solidFill>
                <a:effectLst/>
                <a:latin typeface="+mn-lt"/>
                <a:ea typeface="+mn-ea"/>
                <a:cs typeface="+mn-cs"/>
              </a:rPr>
              <a:t> callsets, </a:t>
            </a:r>
            <a:r>
              <a:rPr lang="sv-SE" sz="1200" b="0" i="0" u="none" strike="noStrike" kern="1200" dirty="0" err="1">
                <a:solidFill>
                  <a:schemeClr val="tx1"/>
                </a:solidFill>
                <a:effectLst/>
                <a:latin typeface="+mn-lt"/>
                <a:ea typeface="+mn-ea"/>
                <a:cs typeface="+mn-cs"/>
              </a:rPr>
              <a:t>e.g</a:t>
            </a:r>
            <a:r>
              <a:rPr lang="sv-SE" sz="1200" b="0" i="0" u="none" strike="noStrike" kern="1200" dirty="0">
                <a:solidFill>
                  <a:schemeClr val="tx1"/>
                </a:solidFill>
                <a:effectLst/>
                <a:latin typeface="+mn-lt"/>
                <a:ea typeface="+mn-ea"/>
                <a:cs typeface="+mn-cs"/>
              </a:rPr>
              <a:t>. less </a:t>
            </a:r>
            <a:r>
              <a:rPr lang="sv-SE" sz="1200" b="0" i="0" u="none" strike="noStrike" kern="1200" dirty="0" err="1">
                <a:solidFill>
                  <a:schemeClr val="tx1"/>
                </a:solidFill>
                <a:effectLst/>
                <a:latin typeface="+mn-lt"/>
                <a:ea typeface="+mn-ea"/>
                <a:cs typeface="+mn-cs"/>
              </a:rPr>
              <a:t>than</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thirty</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exomes</a:t>
            </a:r>
            <a:r>
              <a:rPr lang="sv-SE" sz="1200" b="0" i="0" u="none" strike="noStrike" kern="1200" dirty="0">
                <a:solidFill>
                  <a:schemeClr val="tx1"/>
                </a:solidFill>
                <a:effectLst/>
                <a:latin typeface="+mn-lt"/>
                <a:ea typeface="+mn-ea"/>
                <a:cs typeface="+mn-cs"/>
              </a:rPr>
              <a:t>.</a:t>
            </a:r>
            <a:endParaRPr lang="en-GB" dirty="0"/>
          </a:p>
        </p:txBody>
      </p:sp>
      <p:sp>
        <p:nvSpPr>
          <p:cNvPr id="4" name="Platshållare för bildnummer 3"/>
          <p:cNvSpPr>
            <a:spLocks noGrp="1"/>
          </p:cNvSpPr>
          <p:nvPr>
            <p:ph type="sldNum" sz="quarter" idx="5"/>
          </p:nvPr>
        </p:nvSpPr>
        <p:spPr/>
        <p:txBody>
          <a:bodyPr/>
          <a:lstStyle/>
          <a:p>
            <a:fld id="{93028652-11D1-8A42-9F26-9AC760C0492B}" type="slidenum">
              <a:rPr lang="en-US" smtClean="0"/>
              <a:t>27</a:t>
            </a:fld>
            <a:endParaRPr lang="en-US"/>
          </a:p>
        </p:txBody>
      </p:sp>
    </p:spTree>
    <p:extLst>
      <p:ext uri="{BB962C8B-B14F-4D97-AF65-F5344CB8AC3E}">
        <p14:creationId xmlns:p14="http://schemas.microsoft.com/office/powerpoint/2010/main" val="14412046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3028652-11D1-8A42-9F26-9AC760C0492B}" type="slidenum">
              <a:rPr lang="en-US" smtClean="0"/>
              <a:t>28</a:t>
            </a:fld>
            <a:endParaRPr lang="en-US"/>
          </a:p>
        </p:txBody>
      </p:sp>
    </p:spTree>
    <p:extLst>
      <p:ext uri="{BB962C8B-B14F-4D97-AF65-F5344CB8AC3E}">
        <p14:creationId xmlns:p14="http://schemas.microsoft.com/office/powerpoint/2010/main" val="37942393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sv-SE" sz="1200" b="0" i="0" u="none" strike="noStrike" kern="1200">
                <a:solidFill>
                  <a:schemeClr val="tx1"/>
                </a:solidFill>
                <a:effectLst/>
                <a:latin typeface="+mn-lt"/>
                <a:ea typeface="+mn-ea"/>
                <a:cs typeface="+mn-cs"/>
              </a:rPr>
              <a:t>Show ket qua trong thu muc results.</a:t>
            </a:r>
            <a:endParaRPr lang="en-GB" dirty="0"/>
          </a:p>
        </p:txBody>
      </p:sp>
      <p:sp>
        <p:nvSpPr>
          <p:cNvPr id="4" name="Platshållare för bildnummer 3"/>
          <p:cNvSpPr>
            <a:spLocks noGrp="1"/>
          </p:cNvSpPr>
          <p:nvPr>
            <p:ph type="sldNum" sz="quarter" idx="5"/>
          </p:nvPr>
        </p:nvSpPr>
        <p:spPr/>
        <p:txBody>
          <a:bodyPr/>
          <a:lstStyle/>
          <a:p>
            <a:fld id="{93028652-11D1-8A42-9F26-9AC760C0492B}" type="slidenum">
              <a:rPr lang="en-US" smtClean="0"/>
              <a:t>29</a:t>
            </a:fld>
            <a:endParaRPr lang="en-US"/>
          </a:p>
        </p:txBody>
      </p:sp>
    </p:spTree>
    <p:extLst>
      <p:ext uri="{BB962C8B-B14F-4D97-AF65-F5344CB8AC3E}">
        <p14:creationId xmlns:p14="http://schemas.microsoft.com/office/powerpoint/2010/main" val="878179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dirty="0"/>
          </a:p>
        </p:txBody>
      </p:sp>
      <p:sp>
        <p:nvSpPr>
          <p:cNvPr id="4" name="Platshållare för bildnummer 3"/>
          <p:cNvSpPr>
            <a:spLocks noGrp="1"/>
          </p:cNvSpPr>
          <p:nvPr>
            <p:ph type="sldNum" sz="quarter" idx="5"/>
          </p:nvPr>
        </p:nvSpPr>
        <p:spPr/>
        <p:txBody>
          <a:bodyPr/>
          <a:lstStyle/>
          <a:p>
            <a:fld id="{93028652-11D1-8A42-9F26-9AC760C0492B}" type="slidenum">
              <a:rPr lang="en-US" smtClean="0"/>
              <a:t>2</a:t>
            </a:fld>
            <a:endParaRPr lang="en-US"/>
          </a:p>
        </p:txBody>
      </p:sp>
    </p:spTree>
    <p:extLst>
      <p:ext uri="{BB962C8B-B14F-4D97-AF65-F5344CB8AC3E}">
        <p14:creationId xmlns:p14="http://schemas.microsoft.com/office/powerpoint/2010/main" val="3808243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dirty="0"/>
          </a:p>
        </p:txBody>
      </p:sp>
      <p:sp>
        <p:nvSpPr>
          <p:cNvPr id="4" name="Platshållare för bildnummer 3"/>
          <p:cNvSpPr>
            <a:spLocks noGrp="1"/>
          </p:cNvSpPr>
          <p:nvPr>
            <p:ph type="sldNum" sz="quarter" idx="5"/>
          </p:nvPr>
        </p:nvSpPr>
        <p:spPr/>
        <p:txBody>
          <a:bodyPr/>
          <a:lstStyle/>
          <a:p>
            <a:fld id="{93028652-11D1-8A42-9F26-9AC760C0492B}" type="slidenum">
              <a:rPr lang="en-US" smtClean="0"/>
              <a:t>7</a:t>
            </a:fld>
            <a:endParaRPr lang="en-US"/>
          </a:p>
        </p:txBody>
      </p:sp>
    </p:spTree>
    <p:extLst>
      <p:ext uri="{BB962C8B-B14F-4D97-AF65-F5344CB8AC3E}">
        <p14:creationId xmlns:p14="http://schemas.microsoft.com/office/powerpoint/2010/main" val="2076937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QNAME: the name of the read.</a:t>
            </a:r>
          </a:p>
          <a:p>
            <a:pPr marL="228600" indent="-228600">
              <a:buFont typeface="+mj-lt"/>
              <a:buAutoNum type="arabicPeriod"/>
            </a:pPr>
            <a:r>
              <a:rPr lang="en-US" dirty="0"/>
              <a:t>FLAG: a bitwise number describing information about the read such as mapped/unmapped read, pairing, etc.</a:t>
            </a:r>
          </a:p>
          <a:p>
            <a:pPr marL="228600" indent="-228600">
              <a:buFont typeface="+mj-lt"/>
              <a:buAutoNum type="arabicPeriod"/>
            </a:pPr>
            <a:r>
              <a:rPr lang="en-US" dirty="0"/>
              <a:t>RNAME: the reference sequence name. The value of this field is * for unmapped reads.</a:t>
            </a:r>
          </a:p>
          <a:p>
            <a:pPr marL="228600" indent="-228600">
              <a:buFont typeface="+mj-lt"/>
              <a:buAutoNum type="arabicPeriod"/>
            </a:pPr>
            <a:r>
              <a:rPr lang="en-US" dirty="0"/>
              <a:t>POS: the left most mapping position of the first matching base. It is set to zero for unmapped reads.</a:t>
            </a:r>
          </a:p>
          <a:p>
            <a:pPr marL="228600" indent="-228600">
              <a:buFont typeface="+mj-lt"/>
              <a:buAutoNum type="arabicPeriod"/>
            </a:pPr>
            <a:r>
              <a:rPr lang="en-US" dirty="0"/>
              <a:t>MAPQ: a number to indicate the mapping quality.</a:t>
            </a:r>
          </a:p>
          <a:p>
            <a:pPr marL="228600" indent="-228600">
              <a:buFont typeface="+mj-lt"/>
              <a:buAutoNum type="arabicPeriod"/>
            </a:pPr>
            <a:r>
              <a:rPr lang="en-US" dirty="0"/>
              <a:t>CIGAR: a string describing how the read aligns with the reference. It consists of one or more components. Each component comprises an operator and the number of bases which the operator applies to. Operators are: MIDNSHP=X.  The following table gives an overview of these operators</a:t>
            </a:r>
          </a:p>
          <a:p>
            <a:pPr marL="228600" indent="-228600">
              <a:buFont typeface="+mj-lt"/>
              <a:buAutoNum type="arabicPeriod"/>
            </a:pPr>
            <a:r>
              <a:rPr lang="en-US" dirty="0"/>
              <a:t>MNAME: the name of the mate strand, if it is a paired read. ‘=’ means that the name is the same as RNAME.</a:t>
            </a:r>
          </a:p>
          <a:p>
            <a:pPr marL="228600" indent="-228600">
              <a:buFont typeface="+mj-lt"/>
              <a:buAutoNum type="arabicPeriod"/>
            </a:pPr>
            <a:r>
              <a:rPr lang="en-US" dirty="0"/>
              <a:t>MPOS: a number indicating the left most mapping position of the mate.</a:t>
            </a:r>
          </a:p>
          <a:p>
            <a:pPr marL="228600" indent="-228600">
              <a:buFont typeface="+mj-lt"/>
              <a:buAutoNum type="arabicPeriod"/>
            </a:pPr>
            <a:r>
              <a:rPr lang="en-US" dirty="0"/>
              <a:t>TLEN: a number set to 0 for single-segment. For paired-segments it is calculated as the number of bases from the left most mapped base to the right most mapped base.</a:t>
            </a:r>
          </a:p>
          <a:p>
            <a:pPr marL="228600" indent="-228600">
              <a:buFont typeface="+mj-lt"/>
              <a:buAutoNum type="arabicPeriod"/>
            </a:pPr>
            <a:r>
              <a:rPr lang="en-US" dirty="0"/>
              <a:t>SEQ: the read sequence as the reference. If not  ‘*’ then the length of the sequence must be equal the sum of lengths of M/I/S/=/X operations in the CIGAR string.</a:t>
            </a:r>
          </a:p>
          <a:p>
            <a:pPr marL="228600" indent="-228600">
              <a:buFont typeface="+mj-lt"/>
              <a:buAutoNum type="arabicPeriod"/>
            </a:pPr>
            <a:r>
              <a:rPr lang="en-US" dirty="0"/>
              <a:t>QUAL: the read quality, same as the quality string in a </a:t>
            </a:r>
            <a:r>
              <a:rPr lang="en-US" dirty="0" err="1"/>
              <a:t>fastaq</a:t>
            </a:r>
            <a:r>
              <a:rPr lang="en-US" dirty="0"/>
              <a:t> format.</a:t>
            </a:r>
          </a:p>
        </p:txBody>
      </p:sp>
      <p:sp>
        <p:nvSpPr>
          <p:cNvPr id="4" name="Slide Number Placeholder 3"/>
          <p:cNvSpPr>
            <a:spLocks noGrp="1"/>
          </p:cNvSpPr>
          <p:nvPr>
            <p:ph type="sldNum" sz="quarter" idx="10"/>
          </p:nvPr>
        </p:nvSpPr>
        <p:spPr/>
        <p:txBody>
          <a:bodyPr/>
          <a:lstStyle/>
          <a:p>
            <a:fld id="{93028652-11D1-8A42-9F26-9AC760C0492B}" type="slidenum">
              <a:rPr lang="en-US" smtClean="0"/>
              <a:t>9</a:t>
            </a:fld>
            <a:endParaRPr lang="en-US"/>
          </a:p>
        </p:txBody>
      </p:sp>
    </p:spTree>
    <p:extLst>
      <p:ext uri="{BB962C8B-B14F-4D97-AF65-F5344CB8AC3E}">
        <p14:creationId xmlns:p14="http://schemas.microsoft.com/office/powerpoint/2010/main" val="20362777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10</a:t>
            </a:fld>
            <a:endParaRPr lang="en-US"/>
          </a:p>
        </p:txBody>
      </p:sp>
    </p:spTree>
    <p:extLst>
      <p:ext uri="{BB962C8B-B14F-4D97-AF65-F5344CB8AC3E}">
        <p14:creationId xmlns:p14="http://schemas.microsoft.com/office/powerpoint/2010/main" val="275965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dirty="0"/>
          </a:p>
        </p:txBody>
      </p:sp>
      <p:sp>
        <p:nvSpPr>
          <p:cNvPr id="4" name="Platshållare för bildnummer 3"/>
          <p:cNvSpPr>
            <a:spLocks noGrp="1"/>
          </p:cNvSpPr>
          <p:nvPr>
            <p:ph type="sldNum" sz="quarter" idx="5"/>
          </p:nvPr>
        </p:nvSpPr>
        <p:spPr/>
        <p:txBody>
          <a:bodyPr/>
          <a:lstStyle/>
          <a:p>
            <a:fld id="{93028652-11D1-8A42-9F26-9AC760C0492B}" type="slidenum">
              <a:rPr lang="en-US" smtClean="0"/>
              <a:t>12</a:t>
            </a:fld>
            <a:endParaRPr lang="en-US"/>
          </a:p>
        </p:txBody>
      </p:sp>
    </p:spTree>
    <p:extLst>
      <p:ext uri="{BB962C8B-B14F-4D97-AF65-F5344CB8AC3E}">
        <p14:creationId xmlns:p14="http://schemas.microsoft.com/office/powerpoint/2010/main" val="14052899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Variant calling is looking for positions where some number of reads disagree with the reference genome. Here for example the reference sample says the position should be a C whereas 6 of the reads say it is an A in the sample. This is also what is meant with the allelic frequency of a variant, out of 10 reads 6 are variant therefore the allelic frequency of A is 60%. </a:t>
            </a:r>
          </a:p>
          <a:p>
            <a:endParaRPr lang="en-US" baseline="0" dirty="0"/>
          </a:p>
          <a:p>
            <a:r>
              <a:rPr lang="en-US" baseline="0" dirty="0"/>
              <a:t>Note that this is not the same as population based allele frequencies that measures the relative frequency of an allele in a population.</a:t>
            </a:r>
          </a:p>
        </p:txBody>
      </p:sp>
      <p:sp>
        <p:nvSpPr>
          <p:cNvPr id="4" name="Slide Number Placeholder 3"/>
          <p:cNvSpPr>
            <a:spLocks noGrp="1"/>
          </p:cNvSpPr>
          <p:nvPr>
            <p:ph type="sldNum" sz="quarter" idx="10"/>
          </p:nvPr>
        </p:nvSpPr>
        <p:spPr/>
        <p:txBody>
          <a:bodyPr/>
          <a:lstStyle/>
          <a:p>
            <a:fld id="{93028652-11D1-8A42-9F26-9AC760C0492B}" type="slidenum">
              <a:rPr lang="en-US" smtClean="0"/>
              <a:t>13</a:t>
            </a:fld>
            <a:endParaRPr lang="en-US"/>
          </a:p>
        </p:txBody>
      </p:sp>
    </p:spTree>
    <p:extLst>
      <p:ext uri="{BB962C8B-B14F-4D97-AF65-F5344CB8AC3E}">
        <p14:creationId xmlns:p14="http://schemas.microsoft.com/office/powerpoint/2010/main" val="9921809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sv-SE" sz="1200" b="1" i="0" u="none" strike="noStrike" kern="1200" dirty="0" err="1">
                <a:solidFill>
                  <a:schemeClr val="tx1"/>
                </a:solidFill>
                <a:effectLst/>
                <a:latin typeface="+mn-lt"/>
                <a:ea typeface="+mn-ea"/>
                <a:cs typeface="+mn-cs"/>
              </a:rPr>
              <a:t>Define</a:t>
            </a:r>
            <a:r>
              <a:rPr lang="sv-SE" sz="1200" b="1" i="0" u="none" strike="noStrike" kern="1200" dirty="0">
                <a:solidFill>
                  <a:schemeClr val="tx1"/>
                </a:solidFill>
                <a:effectLst/>
                <a:latin typeface="+mn-lt"/>
                <a:ea typeface="+mn-ea"/>
                <a:cs typeface="+mn-cs"/>
              </a:rPr>
              <a:t> </a:t>
            </a:r>
            <a:r>
              <a:rPr lang="sv-SE" sz="1200" b="1" i="0" u="none" strike="noStrike" kern="1200" dirty="0" err="1">
                <a:solidFill>
                  <a:schemeClr val="tx1"/>
                </a:solidFill>
                <a:effectLst/>
                <a:latin typeface="+mn-lt"/>
                <a:ea typeface="+mn-ea"/>
                <a:cs typeface="+mn-cs"/>
              </a:rPr>
              <a:t>active</a:t>
            </a:r>
            <a:r>
              <a:rPr lang="sv-SE" sz="1200" b="1" i="0" u="none" strike="noStrike" kern="1200" dirty="0">
                <a:solidFill>
                  <a:schemeClr val="tx1"/>
                </a:solidFill>
                <a:effectLst/>
                <a:latin typeface="+mn-lt"/>
                <a:ea typeface="+mn-ea"/>
                <a:cs typeface="+mn-cs"/>
              </a:rPr>
              <a:t> regions.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Identify</a:t>
            </a:r>
            <a:r>
              <a:rPr lang="sv-SE" sz="1200" b="0" i="0" u="none" strike="noStrike" kern="1200" dirty="0">
                <a:solidFill>
                  <a:schemeClr val="tx1"/>
                </a:solidFill>
                <a:effectLst/>
                <a:latin typeface="+mn-lt"/>
                <a:ea typeface="+mn-ea"/>
                <a:cs typeface="+mn-cs"/>
              </a:rPr>
              <a:t> regions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the </a:t>
            </a:r>
            <a:r>
              <a:rPr lang="sv-SE" sz="1200" b="0" i="0" u="none" strike="noStrike" kern="1200" dirty="0" err="1">
                <a:solidFill>
                  <a:schemeClr val="tx1"/>
                </a:solidFill>
                <a:effectLst/>
                <a:latin typeface="+mn-lt"/>
                <a:ea typeface="+mn-ea"/>
                <a:cs typeface="+mn-cs"/>
              </a:rPr>
              <a:t>genomes</a:t>
            </a:r>
            <a:r>
              <a:rPr lang="sv-SE" sz="1200" b="0" i="0" u="none" strike="noStrike" kern="1200" dirty="0">
                <a:solidFill>
                  <a:schemeClr val="tx1"/>
                </a:solidFill>
                <a:effectLst/>
                <a:latin typeface="+mn-lt"/>
                <a:ea typeface="+mn-ea"/>
                <a:cs typeface="+mn-cs"/>
              </a:rPr>
              <a:t> in </a:t>
            </a:r>
            <a:r>
              <a:rPr lang="sv-SE" sz="1200" b="0" i="0" u="none" strike="noStrike" kern="1200" dirty="0" err="1">
                <a:solidFill>
                  <a:schemeClr val="tx1"/>
                </a:solidFill>
                <a:effectLst/>
                <a:latin typeface="+mn-lt"/>
                <a:ea typeface="+mn-ea"/>
                <a:cs typeface="+mn-cs"/>
              </a:rPr>
              <a:t>which</a:t>
            </a:r>
            <a:r>
              <a:rPr lang="sv-SE" sz="1200" b="0" i="0" u="none" strike="noStrike" kern="1200" dirty="0">
                <a:solidFill>
                  <a:schemeClr val="tx1"/>
                </a:solidFill>
                <a:effectLst/>
                <a:latin typeface="+mn-lt"/>
                <a:ea typeface="+mn-ea"/>
                <a:cs typeface="+mn-cs"/>
              </a:rPr>
              <a:t> the </a:t>
            </a:r>
            <a:r>
              <a:rPr lang="sv-SE" sz="1200" b="0" i="0" u="none" strike="noStrike" kern="1200" dirty="0" err="1">
                <a:solidFill>
                  <a:schemeClr val="tx1"/>
                </a:solidFill>
                <a:effectLst/>
                <a:latin typeface="+mn-lt"/>
                <a:ea typeface="+mn-ea"/>
                <a:cs typeface="+mn-cs"/>
              </a:rPr>
              <a:t>samples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being</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analyzed</a:t>
            </a:r>
            <a:r>
              <a:rPr lang="sv-SE" sz="1200" b="0" i="0" u="none" strike="noStrike" kern="1200" dirty="0">
                <a:solidFill>
                  <a:schemeClr val="tx1"/>
                </a:solidFill>
                <a:effectLst/>
                <a:latin typeface="+mn-lt"/>
                <a:ea typeface="+mn-ea"/>
                <a:cs typeface="+mn-cs"/>
              </a:rPr>
              <a:t> show </a:t>
            </a:r>
            <a:r>
              <a:rPr lang="sv-SE" sz="1200" b="0" i="0" u="none" strike="noStrike" kern="1200" dirty="0" err="1">
                <a:solidFill>
                  <a:schemeClr val="tx1"/>
                </a:solidFill>
                <a:effectLst/>
                <a:latin typeface="+mn-lt"/>
                <a:ea typeface="+mn-ea"/>
                <a:cs typeface="+mn-cs"/>
              </a:rPr>
              <a:t>substantial</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evidence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variation relative to the </a:t>
            </a:r>
            <a:r>
              <a:rPr lang="sv-SE" sz="1200" b="0" i="0" u="none" strike="noStrike" kern="1200" dirty="0" err="1">
                <a:solidFill>
                  <a:schemeClr val="tx1"/>
                </a:solidFill>
                <a:effectLst/>
                <a:latin typeface="+mn-lt"/>
                <a:ea typeface="+mn-ea"/>
                <a:cs typeface="+mn-cs"/>
              </a:rPr>
              <a:t>reference</a:t>
            </a:r>
            <a:r>
              <a:rPr lang="sv-SE" sz="1200" b="0" i="0" u="none" strike="noStrike" kern="1200" dirty="0">
                <a:solidFill>
                  <a:schemeClr val="tx1"/>
                </a:solidFill>
                <a:effectLst/>
                <a:latin typeface="+mn-lt"/>
                <a:ea typeface="+mn-ea"/>
                <a:cs typeface="+mn-cs"/>
              </a:rPr>
              <a:t>.</a:t>
            </a:r>
            <a:endParaRPr lang="sv-SE" sz="1200" b="1" i="0" u="none" strike="noStrike" kern="1200" dirty="0">
              <a:solidFill>
                <a:schemeClr val="tx1"/>
              </a:solidFill>
              <a:effectLst/>
              <a:latin typeface="+mn-lt"/>
              <a:ea typeface="+mn-ea"/>
              <a:cs typeface="+mn-cs"/>
            </a:endParaRPr>
          </a:p>
          <a:p>
            <a:pPr marL="228600" indent="-228600">
              <a:buAutoNum type="arabicPeriod"/>
            </a:pPr>
            <a:endParaRPr lang="sv-SE" sz="1200" b="1" i="0" u="none" strike="noStrike" kern="1200" dirty="0">
              <a:solidFill>
                <a:schemeClr val="tx1"/>
              </a:solidFill>
              <a:effectLst/>
              <a:latin typeface="+mn-lt"/>
              <a:ea typeface="+mn-ea"/>
              <a:cs typeface="+mn-cs"/>
            </a:endParaRPr>
          </a:p>
          <a:p>
            <a:pPr marL="228600" indent="-228600">
              <a:buAutoNum type="arabicPeriod"/>
            </a:pPr>
            <a:r>
              <a:rPr lang="sv-SE" sz="1200" b="1" i="0" u="none" strike="noStrike" kern="1200" dirty="0" err="1">
                <a:solidFill>
                  <a:schemeClr val="tx1"/>
                </a:solidFill>
                <a:effectLst/>
                <a:latin typeface="+mn-lt"/>
                <a:ea typeface="+mn-ea"/>
                <a:cs typeface="+mn-cs"/>
              </a:rPr>
              <a:t>Determine</a:t>
            </a:r>
            <a:r>
              <a:rPr lang="sv-SE" sz="1200" b="1" i="0" u="none" strike="noStrike" kern="1200" dirty="0">
                <a:solidFill>
                  <a:schemeClr val="tx1"/>
                </a:solidFill>
                <a:effectLst/>
                <a:latin typeface="+mn-lt"/>
                <a:ea typeface="+mn-ea"/>
                <a:cs typeface="+mn-cs"/>
              </a:rPr>
              <a:t> </a:t>
            </a:r>
            <a:r>
              <a:rPr lang="sv-SE" sz="1200" b="1" i="0" u="none" strike="noStrike" kern="1200" dirty="0" err="1">
                <a:solidFill>
                  <a:schemeClr val="tx1"/>
                </a:solidFill>
                <a:effectLst/>
                <a:latin typeface="+mn-lt"/>
                <a:ea typeface="+mn-ea"/>
                <a:cs typeface="+mn-cs"/>
              </a:rPr>
              <a:t>haplotypes</a:t>
            </a:r>
            <a:r>
              <a:rPr lang="sv-SE" sz="1200" b="1" i="0" u="none" strike="noStrike" kern="1200" dirty="0">
                <a:solidFill>
                  <a:schemeClr val="tx1"/>
                </a:solidFill>
                <a:effectLst/>
                <a:latin typeface="+mn-lt"/>
                <a:ea typeface="+mn-ea"/>
                <a:cs typeface="+mn-cs"/>
              </a:rPr>
              <a:t> by </a:t>
            </a:r>
            <a:r>
              <a:rPr lang="sv-SE" sz="1200" b="1" i="0" u="none" strike="noStrike" kern="1200" dirty="0" err="1">
                <a:solidFill>
                  <a:schemeClr val="tx1"/>
                </a:solidFill>
                <a:effectLst/>
                <a:latin typeface="+mn-lt"/>
                <a:ea typeface="+mn-ea"/>
                <a:cs typeface="+mn-cs"/>
              </a:rPr>
              <a:t>local</a:t>
            </a:r>
            <a:r>
              <a:rPr lang="sv-SE" sz="1200" b="1" i="0" u="none" strike="noStrike" kern="1200" dirty="0">
                <a:solidFill>
                  <a:schemeClr val="tx1"/>
                </a:solidFill>
                <a:effectLst/>
                <a:latin typeface="+mn-lt"/>
                <a:ea typeface="+mn-ea"/>
                <a:cs typeface="+mn-cs"/>
              </a:rPr>
              <a:t> </a:t>
            </a:r>
            <a:r>
              <a:rPr lang="sv-SE" sz="1200" b="1" i="0" u="none" strike="noStrike" kern="1200" dirty="0" err="1">
                <a:solidFill>
                  <a:schemeClr val="tx1"/>
                </a:solidFill>
                <a:effectLst/>
                <a:latin typeface="+mn-lt"/>
                <a:ea typeface="+mn-ea"/>
                <a:cs typeface="+mn-cs"/>
              </a:rPr>
              <a:t>assembly</a:t>
            </a:r>
            <a:r>
              <a:rPr lang="sv-SE" sz="1200" b="1" i="0" u="none" strike="noStrike" kern="1200" dirty="0">
                <a:solidFill>
                  <a:schemeClr val="tx1"/>
                </a:solidFill>
                <a:effectLst/>
                <a:latin typeface="+mn-lt"/>
                <a:ea typeface="+mn-ea"/>
                <a:cs typeface="+mn-cs"/>
              </a:rPr>
              <a:t> </a:t>
            </a:r>
            <a:r>
              <a:rPr lang="sv-SE" sz="1200" b="1" i="0" u="none" strike="noStrike" kern="1200" dirty="0" err="1">
                <a:solidFill>
                  <a:schemeClr val="tx1"/>
                </a:solidFill>
                <a:effectLst/>
                <a:latin typeface="+mn-lt"/>
                <a:ea typeface="+mn-ea"/>
                <a:cs typeface="+mn-cs"/>
              </a:rPr>
              <a:t>of</a:t>
            </a:r>
            <a:r>
              <a:rPr lang="sv-SE" sz="1200" b="1" i="0" u="none" strike="noStrike" kern="1200" dirty="0">
                <a:solidFill>
                  <a:schemeClr val="tx1"/>
                </a:solidFill>
                <a:effectLst/>
                <a:latin typeface="+mn-lt"/>
                <a:ea typeface="+mn-ea"/>
                <a:cs typeface="+mn-cs"/>
              </a:rPr>
              <a:t> the </a:t>
            </a:r>
            <a:r>
              <a:rPr lang="sv-SE" sz="1200" b="1" i="0" u="none" strike="noStrike" kern="1200" dirty="0" err="1">
                <a:solidFill>
                  <a:schemeClr val="tx1"/>
                </a:solidFill>
                <a:effectLst/>
                <a:latin typeface="+mn-lt"/>
                <a:ea typeface="+mn-ea"/>
                <a:cs typeface="+mn-cs"/>
              </a:rPr>
              <a:t>active</a:t>
            </a:r>
            <a:r>
              <a:rPr lang="sv-SE" sz="1200" b="1" i="0" u="none" strike="noStrike" kern="1200" dirty="0">
                <a:solidFill>
                  <a:schemeClr val="tx1"/>
                </a:solidFill>
                <a:effectLst/>
                <a:latin typeface="+mn-lt"/>
                <a:ea typeface="+mn-ea"/>
                <a:cs typeface="+mn-cs"/>
              </a:rPr>
              <a:t> </a:t>
            </a:r>
            <a:r>
              <a:rPr lang="sv-SE" sz="1200" b="1" i="0" u="none" strike="noStrike" kern="1200" dirty="0" err="1">
                <a:solidFill>
                  <a:schemeClr val="tx1"/>
                </a:solidFill>
                <a:effectLst/>
                <a:latin typeface="+mn-lt"/>
                <a:ea typeface="+mn-ea"/>
                <a:cs typeface="+mn-cs"/>
              </a:rPr>
              <a:t>region.</a:t>
            </a:r>
            <a:r>
              <a:rPr lang="sv-SE" sz="1200" b="0" i="0" u="none" strike="noStrike" kern="1200" dirty="0" err="1">
                <a:solidFill>
                  <a:schemeClr val="tx1"/>
                </a:solidFill>
                <a:effectLst/>
                <a:latin typeface="+mn-lt"/>
                <a:ea typeface="+mn-ea"/>
                <a:cs typeface="+mn-cs"/>
              </a:rPr>
              <a:t>The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goal</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this</a:t>
            </a:r>
            <a:r>
              <a:rPr lang="sv-SE" sz="1200" b="0" i="0" u="none" strike="noStrike" kern="1200" dirty="0">
                <a:solidFill>
                  <a:schemeClr val="tx1"/>
                </a:solidFill>
                <a:effectLst/>
                <a:latin typeface="+mn-lt"/>
                <a:ea typeface="+mn-ea"/>
                <a:cs typeface="+mn-cs"/>
              </a:rPr>
              <a:t> step is to </a:t>
            </a:r>
            <a:r>
              <a:rPr lang="sv-SE" sz="1200" b="0" i="0" u="none" strike="noStrike" kern="1200" dirty="0" err="1">
                <a:solidFill>
                  <a:schemeClr val="tx1"/>
                </a:solidFill>
                <a:effectLst/>
                <a:latin typeface="+mn-lt"/>
                <a:ea typeface="+mn-ea"/>
                <a:cs typeface="+mn-cs"/>
              </a:rPr>
              <a:t>reconstruct</a:t>
            </a:r>
            <a:r>
              <a:rPr lang="sv-SE" sz="1200" b="0" i="0" u="none" strike="noStrike" kern="1200" dirty="0">
                <a:solidFill>
                  <a:schemeClr val="tx1"/>
                </a:solidFill>
                <a:effectLst/>
                <a:latin typeface="+mn-lt"/>
                <a:ea typeface="+mn-ea"/>
                <a:cs typeface="+mn-cs"/>
              </a:rPr>
              <a:t> the </a:t>
            </a:r>
            <a:r>
              <a:rPr lang="sv-SE" sz="1200" b="0" i="0" u="none" strike="noStrike" kern="1200" dirty="0" err="1">
                <a:solidFill>
                  <a:schemeClr val="tx1"/>
                </a:solidFill>
                <a:effectLst/>
                <a:latin typeface="+mn-lt"/>
                <a:ea typeface="+mn-ea"/>
                <a:cs typeface="+mn-cs"/>
              </a:rPr>
              <a:t>possible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sequences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the real </a:t>
            </a:r>
            <a:r>
              <a:rPr lang="sv-SE" sz="1200" b="0" i="0" u="none" strike="noStrike" kern="1200" dirty="0" err="1">
                <a:solidFill>
                  <a:schemeClr val="tx1"/>
                </a:solidFill>
                <a:effectLst/>
                <a:latin typeface="+mn-lt"/>
                <a:ea typeface="+mn-ea"/>
                <a:cs typeface="+mn-cs"/>
              </a:rPr>
              <a:t>physical</a:t>
            </a:r>
            <a:r>
              <a:rPr lang="sv-SE" sz="1200" b="0" i="0" u="none" strike="noStrike" kern="1200" dirty="0">
                <a:solidFill>
                  <a:schemeClr val="tx1"/>
                </a:solidFill>
                <a:effectLst/>
                <a:latin typeface="+mn-lt"/>
                <a:ea typeface="+mn-ea"/>
                <a:cs typeface="+mn-cs"/>
              </a:rPr>
              <a:t> segments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DNA present in the original </a:t>
            </a:r>
            <a:r>
              <a:rPr lang="sv-SE" sz="1200" b="0" i="0" u="none" strike="noStrike" kern="1200" dirty="0" err="1">
                <a:solidFill>
                  <a:schemeClr val="tx1"/>
                </a:solidFill>
                <a:effectLst/>
                <a:latin typeface="+mn-lt"/>
                <a:ea typeface="+mn-ea"/>
                <a:cs typeface="+mn-cs"/>
              </a:rPr>
              <a:t>sample</a:t>
            </a:r>
            <a:r>
              <a:rPr lang="sv-SE" sz="1200" b="0" i="0" u="none" strike="noStrike" kern="1200" dirty="0">
                <a:solidFill>
                  <a:schemeClr val="tx1"/>
                </a:solidFill>
                <a:effectLst/>
                <a:latin typeface="+mn-lt"/>
                <a:ea typeface="+mn-ea"/>
                <a:cs typeface="+mn-cs"/>
              </a:rPr>
              <a:t>.. </a:t>
            </a:r>
          </a:p>
          <a:p>
            <a:r>
              <a:rPr lang="sv-SE" sz="1200" b="0" i="0" u="none" strike="noStrike" kern="1200" dirty="0">
                <a:solidFill>
                  <a:schemeClr val="tx1"/>
                </a:solidFill>
                <a:effectLst/>
                <a:latin typeface="+mn-lt"/>
                <a:ea typeface="+mn-ea"/>
                <a:cs typeface="+mn-cs"/>
              </a:rPr>
              <a:t>The </a:t>
            </a:r>
            <a:r>
              <a:rPr lang="sv-SE" sz="1200" b="0" i="0" u="none" strike="noStrike" kern="1200" dirty="0" err="1">
                <a:solidFill>
                  <a:schemeClr val="tx1"/>
                </a:solidFill>
                <a:effectLst/>
                <a:latin typeface="+mn-lt"/>
                <a:ea typeface="+mn-ea"/>
                <a:cs typeface="+mn-cs"/>
              </a:rPr>
              <a:t>most</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likely</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haplotypes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supported</a:t>
            </a:r>
            <a:r>
              <a:rPr lang="sv-SE" sz="1200" b="0" i="0" u="none" strike="noStrike" kern="1200" dirty="0">
                <a:solidFill>
                  <a:schemeClr val="tx1"/>
                </a:solidFill>
                <a:effectLst/>
                <a:latin typeface="+mn-lt"/>
                <a:ea typeface="+mn-ea"/>
                <a:cs typeface="+mn-cs"/>
              </a:rPr>
              <a:t> by </a:t>
            </a:r>
            <a:r>
              <a:rPr lang="sv-SE" sz="1200" b="0" i="0" u="none" strike="noStrike" kern="1200" dirty="0" err="1">
                <a:solidFill>
                  <a:schemeClr val="tx1"/>
                </a:solidFill>
                <a:effectLst/>
                <a:latin typeface="+mn-lt"/>
                <a:ea typeface="+mn-ea"/>
                <a:cs typeface="+mn-cs"/>
              </a:rPr>
              <a:t>many</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reads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are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reported</a:t>
            </a:r>
            <a:r>
              <a:rPr lang="sv-SE" sz="1200" b="0" i="0" u="none" strike="noStrike" kern="1200" dirty="0">
                <a:solidFill>
                  <a:schemeClr val="tx1"/>
                </a:solidFill>
                <a:effectLst/>
                <a:latin typeface="+mn-lt"/>
                <a:ea typeface="+mn-ea"/>
                <a:cs typeface="+mn-cs"/>
              </a:rPr>
              <a:t>. All </a:t>
            </a:r>
            <a:r>
              <a:rPr lang="sv-SE" sz="1200" b="0" i="0" u="none" strike="noStrike" kern="1200" dirty="0" err="1">
                <a:solidFill>
                  <a:schemeClr val="tx1"/>
                </a:solidFill>
                <a:effectLst/>
                <a:latin typeface="+mn-lt"/>
                <a:ea typeface="+mn-ea"/>
                <a:cs typeface="+mn-cs"/>
              </a:rPr>
              <a:t>haplotypes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are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then</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aligned</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against</a:t>
            </a:r>
            <a:r>
              <a:rPr lang="sv-SE" sz="1200" b="0" i="0" u="none" strike="noStrike" kern="1200" dirty="0">
                <a:solidFill>
                  <a:schemeClr val="tx1"/>
                </a:solidFill>
                <a:effectLst/>
                <a:latin typeface="+mn-lt"/>
                <a:ea typeface="+mn-ea"/>
                <a:cs typeface="+mn-cs"/>
              </a:rPr>
              <a:t> the </a:t>
            </a:r>
            <a:r>
              <a:rPr lang="sv-SE" sz="1200" b="0" i="0" u="none" strike="noStrike" kern="1200" dirty="0" err="1">
                <a:solidFill>
                  <a:schemeClr val="tx1"/>
                </a:solidFill>
                <a:effectLst/>
                <a:latin typeface="+mn-lt"/>
                <a:ea typeface="+mn-ea"/>
                <a:cs typeface="+mn-cs"/>
              </a:rPr>
              <a:t>reference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genome</a:t>
            </a:r>
            <a:r>
              <a:rPr lang="sv-SE" sz="1200" b="0" i="0" u="none" strike="noStrike" kern="1200" dirty="0">
                <a:solidFill>
                  <a:schemeClr val="tx1"/>
                </a:solidFill>
                <a:effectLst/>
                <a:latin typeface="+mn-lt"/>
                <a:ea typeface="+mn-ea"/>
                <a:cs typeface="+mn-cs"/>
              </a:rPr>
              <a:t>, and variant sites </a:t>
            </a:r>
            <a:r>
              <a:rPr lang="sv-SE" sz="1200" b="0" i="0" u="none" strike="noStrike" kern="1200" dirty="0" err="1">
                <a:solidFill>
                  <a:schemeClr val="tx1"/>
                </a:solidFill>
                <a:effectLst/>
                <a:latin typeface="+mn-lt"/>
                <a:ea typeface="+mn-ea"/>
                <a:cs typeface="+mn-cs"/>
              </a:rPr>
              <a:t>are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reported</a:t>
            </a:r>
            <a:r>
              <a:rPr lang="sv-SE" sz="1200" b="0" i="0" u="none" strike="noStrike" kern="1200" dirty="0">
                <a:solidFill>
                  <a:schemeClr val="tx1"/>
                </a:solidFill>
                <a:effectLst/>
                <a:latin typeface="+mn-lt"/>
                <a:ea typeface="+mn-ea"/>
                <a:cs typeface="+mn-cs"/>
              </a:rPr>
              <a:t>. </a:t>
            </a:r>
          </a:p>
          <a:p>
            <a:endParaRPr lang="sv-SE" sz="1200" b="0" i="0" u="none" strike="noStrike" kern="1200" dirty="0">
              <a:solidFill>
                <a:schemeClr val="tx1"/>
              </a:solidFill>
              <a:effectLst/>
              <a:latin typeface="+mn-lt"/>
              <a:ea typeface="+mn-ea"/>
              <a:cs typeface="+mn-cs"/>
            </a:endParaRPr>
          </a:p>
          <a:p>
            <a:r>
              <a:rPr lang="sv-SE" sz="1200" b="1" i="0" u="none" strike="noStrike" kern="1200" dirty="0">
                <a:solidFill>
                  <a:schemeClr val="tx1"/>
                </a:solidFill>
                <a:effectLst/>
                <a:latin typeface="+mn-lt"/>
                <a:ea typeface="+mn-ea"/>
                <a:cs typeface="+mn-cs"/>
              </a:rPr>
              <a:t>3. </a:t>
            </a:r>
            <a:r>
              <a:rPr lang="sv-SE" sz="1200" b="1" i="0" u="none" strike="noStrike" kern="1200" dirty="0" err="1">
                <a:solidFill>
                  <a:schemeClr val="tx1"/>
                </a:solidFill>
                <a:effectLst/>
                <a:latin typeface="+mn-lt"/>
                <a:ea typeface="+mn-ea"/>
                <a:cs typeface="+mn-cs"/>
              </a:rPr>
              <a:t>Determine</a:t>
            </a:r>
            <a:r>
              <a:rPr lang="sv-SE" sz="1200" b="1" i="0" u="none" strike="noStrike" kern="1200" dirty="0">
                <a:solidFill>
                  <a:schemeClr val="tx1"/>
                </a:solidFill>
                <a:effectLst/>
                <a:latin typeface="+mn-lt"/>
                <a:ea typeface="+mn-ea"/>
                <a:cs typeface="+mn-cs"/>
              </a:rPr>
              <a:t> </a:t>
            </a:r>
            <a:r>
              <a:rPr lang="sv-SE" sz="1200" b="1" i="0" u="none" strike="noStrike" kern="1200" dirty="0" err="1">
                <a:solidFill>
                  <a:schemeClr val="tx1"/>
                </a:solidFill>
                <a:effectLst/>
                <a:latin typeface="+mn-lt"/>
                <a:ea typeface="+mn-ea"/>
                <a:cs typeface="+mn-cs"/>
              </a:rPr>
              <a:t>likelihoods</a:t>
            </a:r>
            <a:r>
              <a:rPr lang="sv-SE" sz="1200" b="1" i="0" u="none" strike="noStrike" kern="1200" dirty="0">
                <a:solidFill>
                  <a:schemeClr val="tx1"/>
                </a:solidFill>
                <a:effectLst/>
                <a:latin typeface="+mn-lt"/>
                <a:ea typeface="+mn-ea"/>
                <a:cs typeface="+mn-cs"/>
              </a:rPr>
              <a:t> </a:t>
            </a:r>
            <a:r>
              <a:rPr lang="sv-SE" sz="1200" b="1" i="0" u="none" strike="noStrike" kern="1200" dirty="0" err="1">
                <a:solidFill>
                  <a:schemeClr val="tx1"/>
                </a:solidFill>
                <a:effectLst/>
                <a:latin typeface="+mn-lt"/>
                <a:ea typeface="+mn-ea"/>
                <a:cs typeface="+mn-cs"/>
              </a:rPr>
              <a:t>of</a:t>
            </a:r>
            <a:r>
              <a:rPr lang="sv-SE" sz="1200" b="1" i="0" u="none" strike="noStrike" kern="1200" dirty="0">
                <a:solidFill>
                  <a:schemeClr val="tx1"/>
                </a:solidFill>
                <a:effectLst/>
                <a:latin typeface="+mn-lt"/>
                <a:ea typeface="+mn-ea"/>
                <a:cs typeface="+mn-cs"/>
              </a:rPr>
              <a:t> the </a:t>
            </a:r>
            <a:r>
              <a:rPr lang="sv-SE" sz="1200" b="1" i="0" u="none" strike="noStrike" kern="1200" dirty="0" err="1">
                <a:solidFill>
                  <a:schemeClr val="tx1"/>
                </a:solidFill>
                <a:effectLst/>
                <a:latin typeface="+mn-lt"/>
                <a:ea typeface="+mn-ea"/>
                <a:cs typeface="+mn-cs"/>
              </a:rPr>
              <a:t>haplotypes</a:t>
            </a:r>
            <a:r>
              <a:rPr lang="sv-SE" sz="1200" b="1" i="0" u="none" strike="noStrike" kern="1200" dirty="0">
                <a:solidFill>
                  <a:schemeClr val="tx1"/>
                </a:solidFill>
                <a:effectLst/>
                <a:latin typeface="+mn-lt"/>
                <a:ea typeface="+mn-ea"/>
                <a:cs typeface="+mn-cs"/>
              </a:rPr>
              <a:t> given the read data.</a:t>
            </a:r>
            <a:r>
              <a:rPr lang="sv-SE" sz="1200" b="0" i="0" u="none" strike="noStrike" kern="1200" dirty="0">
                <a:solidFill>
                  <a:schemeClr val="tx1"/>
                </a:solidFill>
                <a:effectLst/>
                <a:latin typeface="+mn-lt"/>
                <a:ea typeface="+mn-ea"/>
                <a:cs typeface="+mn-cs"/>
              </a:rPr>
              <a:t> For </a:t>
            </a:r>
            <a:r>
              <a:rPr lang="sv-SE" sz="1200" b="0" i="0" u="none" strike="noStrike" kern="1200" dirty="0" err="1">
                <a:solidFill>
                  <a:schemeClr val="tx1"/>
                </a:solidFill>
                <a:effectLst/>
                <a:latin typeface="+mn-lt"/>
                <a:ea typeface="+mn-ea"/>
                <a:cs typeface="+mn-cs"/>
              </a:rPr>
              <a:t>each</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ActiveRegion</a:t>
            </a:r>
            <a:r>
              <a:rPr lang="sv-SE" sz="1200" b="0" i="0" u="none" strike="noStrike" kern="1200" dirty="0">
                <a:solidFill>
                  <a:schemeClr val="tx1"/>
                </a:solidFill>
                <a:effectLst/>
                <a:latin typeface="+mn-lt"/>
                <a:ea typeface="+mn-ea"/>
                <a:cs typeface="+mn-cs"/>
              </a:rPr>
              <a:t>, the program </a:t>
            </a:r>
            <a:r>
              <a:rPr lang="sv-SE" sz="1200" b="0" i="0" u="none" strike="noStrike" kern="1200" dirty="0" err="1">
                <a:solidFill>
                  <a:schemeClr val="tx1"/>
                </a:solidFill>
                <a:effectLst/>
                <a:latin typeface="+mn-lt"/>
                <a:ea typeface="+mn-ea"/>
                <a:cs typeface="+mn-cs"/>
              </a:rPr>
              <a:t>performs</a:t>
            </a:r>
            <a:r>
              <a:rPr lang="sv-SE" sz="1200" b="0" i="0" u="none" strike="noStrike" kern="1200" dirty="0">
                <a:solidFill>
                  <a:schemeClr val="tx1"/>
                </a:solidFill>
                <a:effectLst/>
                <a:latin typeface="+mn-lt"/>
                <a:ea typeface="+mn-ea"/>
                <a:cs typeface="+mn-cs"/>
              </a:rPr>
              <a:t> a </a:t>
            </a:r>
            <a:r>
              <a:rPr lang="sv-SE" sz="1200" b="0" i="0" u="none" strike="noStrike" kern="1200" dirty="0" err="1">
                <a:solidFill>
                  <a:schemeClr val="tx1"/>
                </a:solidFill>
                <a:effectLst/>
                <a:latin typeface="+mn-lt"/>
                <a:ea typeface="+mn-ea"/>
                <a:cs typeface="+mn-cs"/>
              </a:rPr>
              <a:t>pairwise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alignment</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each</a:t>
            </a:r>
            <a:r>
              <a:rPr lang="sv-SE" sz="1200" b="0" i="0" u="none" strike="noStrike" kern="1200" dirty="0">
                <a:solidFill>
                  <a:schemeClr val="tx1"/>
                </a:solidFill>
                <a:effectLst/>
                <a:latin typeface="+mn-lt"/>
                <a:ea typeface="+mn-ea"/>
                <a:cs typeface="+mn-cs"/>
              </a:rPr>
              <a:t> read </a:t>
            </a:r>
            <a:r>
              <a:rPr lang="sv-SE" sz="1200" b="0" i="0" u="none" strike="noStrike" kern="1200" dirty="0" err="1">
                <a:solidFill>
                  <a:schemeClr val="tx1"/>
                </a:solidFill>
                <a:effectLst/>
                <a:latin typeface="+mn-lt"/>
                <a:ea typeface="+mn-ea"/>
                <a:cs typeface="+mn-cs"/>
              </a:rPr>
              <a:t>against</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each</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haplotype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using</a:t>
            </a:r>
            <a:r>
              <a:rPr lang="sv-SE" sz="1200" b="0" i="0" u="none" strike="noStrike" kern="1200" dirty="0">
                <a:solidFill>
                  <a:schemeClr val="tx1"/>
                </a:solidFill>
                <a:effectLst/>
                <a:latin typeface="+mn-lt"/>
                <a:ea typeface="+mn-ea"/>
                <a:cs typeface="+mn-cs"/>
              </a:rPr>
              <a:t> the </a:t>
            </a:r>
            <a:r>
              <a:rPr lang="sv-SE" sz="1200" b="0" i="0" u="none" strike="noStrike" kern="1200" dirty="0" err="1">
                <a:solidFill>
                  <a:schemeClr val="tx1"/>
                </a:solidFill>
                <a:effectLst/>
                <a:latin typeface="+mn-lt"/>
                <a:ea typeface="+mn-ea"/>
                <a:cs typeface="+mn-cs"/>
              </a:rPr>
              <a:t>PairHMM</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algorithm</a:t>
            </a:r>
            <a:r>
              <a:rPr lang="sv-SE" sz="1200" b="0" i="0" u="none" strike="noStrike" kern="1200" dirty="0">
                <a:solidFill>
                  <a:schemeClr val="tx1"/>
                </a:solidFill>
                <a:effectLst/>
                <a:latin typeface="+mn-lt"/>
                <a:ea typeface="+mn-ea"/>
                <a:cs typeface="+mn-cs"/>
              </a:rPr>
              <a:t>. The </a:t>
            </a:r>
            <a:r>
              <a:rPr lang="sv-SE" sz="1200" b="0" i="0" u="none" strike="noStrike" kern="1200" dirty="0" err="1">
                <a:solidFill>
                  <a:schemeClr val="tx1"/>
                </a:solidFill>
                <a:effectLst/>
                <a:latin typeface="+mn-lt"/>
                <a:ea typeface="+mn-ea"/>
                <a:cs typeface="+mn-cs"/>
              </a:rPr>
              <a:t>algorithm</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takes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into</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account</a:t>
            </a:r>
            <a:r>
              <a:rPr lang="sv-SE" sz="1200" b="0" i="0" u="none" strike="noStrike" kern="1200" dirty="0">
                <a:solidFill>
                  <a:schemeClr val="tx1"/>
                </a:solidFill>
                <a:effectLst/>
                <a:latin typeface="+mn-lt"/>
                <a:ea typeface="+mn-ea"/>
                <a:cs typeface="+mn-cs"/>
              </a:rPr>
              <a:t> the information the </a:t>
            </a:r>
            <a:r>
              <a:rPr lang="sv-SE" sz="1200" b="0" i="0" u="none" strike="noStrike" kern="1200" dirty="0" err="1">
                <a:solidFill>
                  <a:schemeClr val="tx1"/>
                </a:solidFill>
                <a:effectLst/>
                <a:latin typeface="+mn-lt"/>
                <a:ea typeface="+mn-ea"/>
                <a:cs typeface="+mn-cs"/>
              </a:rPr>
              <a:t>quality</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the data (i.e. the </a:t>
            </a:r>
            <a:r>
              <a:rPr lang="sv-SE" sz="1200" b="0" i="0" u="none" strike="noStrike" kern="1200" dirty="0" err="1">
                <a:solidFill>
                  <a:schemeClr val="tx1"/>
                </a:solidFill>
                <a:effectLst/>
                <a:latin typeface="+mn-lt"/>
                <a:ea typeface="+mn-ea"/>
                <a:cs typeface="+mn-cs"/>
              </a:rPr>
              <a:t>base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quality</a:t>
            </a:r>
            <a:r>
              <a:rPr lang="sv-SE" sz="1200" b="0" i="0" u="none" strike="noStrike" kern="1200" dirty="0">
                <a:solidFill>
                  <a:schemeClr val="tx1"/>
                </a:solidFill>
                <a:effectLst/>
                <a:latin typeface="+mn-lt"/>
                <a:ea typeface="+mn-ea"/>
                <a:cs typeface="+mn-cs"/>
              </a:rPr>
              <a:t> scores and </a:t>
            </a:r>
            <a:r>
              <a:rPr lang="sv-SE" sz="1200" b="0" i="0" u="none" strike="noStrike" kern="1200" dirty="0" err="1">
                <a:solidFill>
                  <a:schemeClr val="tx1"/>
                </a:solidFill>
                <a:effectLst/>
                <a:latin typeface="+mn-lt"/>
                <a:ea typeface="+mn-ea"/>
                <a:cs typeface="+mn-cs"/>
              </a:rPr>
              <a:t>indel</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quality</a:t>
            </a:r>
            <a:r>
              <a:rPr lang="sv-SE" sz="1200" b="0" i="0" u="none" strike="noStrike" kern="1200" dirty="0">
                <a:solidFill>
                  <a:schemeClr val="tx1"/>
                </a:solidFill>
                <a:effectLst/>
                <a:latin typeface="+mn-lt"/>
                <a:ea typeface="+mn-ea"/>
                <a:cs typeface="+mn-cs"/>
              </a:rPr>
              <a:t> scores). </a:t>
            </a:r>
            <a:r>
              <a:rPr lang="sv-SE" sz="1200" b="0" i="0" u="none" strike="noStrike" kern="1200" dirty="0" err="1">
                <a:solidFill>
                  <a:schemeClr val="tx1"/>
                </a:solidFill>
                <a:effectLst/>
                <a:latin typeface="+mn-lt"/>
                <a:ea typeface="+mn-ea"/>
                <a:cs typeface="+mn-cs"/>
              </a:rPr>
              <a:t>This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produces</a:t>
            </a:r>
            <a:r>
              <a:rPr lang="sv-SE" sz="1200" b="0" i="0" u="none" strike="noStrike" kern="1200" dirty="0">
                <a:solidFill>
                  <a:schemeClr val="tx1"/>
                </a:solidFill>
                <a:effectLst/>
                <a:latin typeface="+mn-lt"/>
                <a:ea typeface="+mn-ea"/>
                <a:cs typeface="+mn-cs"/>
              </a:rPr>
              <a:t> a matrix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likelihoods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haplotypes</a:t>
            </a:r>
            <a:r>
              <a:rPr lang="sv-SE" sz="1200" b="0" i="0" u="none" strike="noStrike" kern="1200" dirty="0">
                <a:solidFill>
                  <a:schemeClr val="tx1"/>
                </a:solidFill>
                <a:effectLst/>
                <a:latin typeface="+mn-lt"/>
                <a:ea typeface="+mn-ea"/>
                <a:cs typeface="+mn-cs"/>
              </a:rPr>
              <a:t> given the read data. </a:t>
            </a:r>
          </a:p>
          <a:p>
            <a:r>
              <a:rPr lang="sv-SE" sz="1200" b="0" i="0" u="none" strike="noStrike" kern="1200" dirty="0" err="1">
                <a:solidFill>
                  <a:schemeClr val="tx1"/>
                </a:solidFill>
                <a:effectLst/>
                <a:latin typeface="+mn-lt"/>
                <a:ea typeface="+mn-ea"/>
                <a:cs typeface="+mn-cs"/>
              </a:rPr>
              <a:t>These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likelihoods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are</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then</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marginalized</a:t>
            </a:r>
            <a:r>
              <a:rPr lang="sv-SE" sz="1200" b="0" i="0" u="none" strike="noStrike" kern="1200" dirty="0">
                <a:solidFill>
                  <a:schemeClr val="tx1"/>
                </a:solidFill>
                <a:effectLst/>
                <a:latin typeface="+mn-lt"/>
                <a:ea typeface="+mn-ea"/>
                <a:cs typeface="+mn-cs"/>
              </a:rPr>
              <a:t> to </a:t>
            </a:r>
            <a:r>
              <a:rPr lang="sv-SE" sz="1200" b="0" i="0" u="none" strike="noStrike" kern="1200" dirty="0" err="1">
                <a:solidFill>
                  <a:schemeClr val="tx1"/>
                </a:solidFill>
                <a:effectLst/>
                <a:latin typeface="+mn-lt"/>
                <a:ea typeface="+mn-ea"/>
                <a:cs typeface="+mn-cs"/>
              </a:rPr>
              <a:t>obtain</a:t>
            </a:r>
            <a:r>
              <a:rPr lang="sv-SE" sz="1200" b="0" i="0" u="none" strike="noStrike" kern="1200" dirty="0">
                <a:solidFill>
                  <a:schemeClr val="tx1"/>
                </a:solidFill>
                <a:effectLst/>
                <a:latin typeface="+mn-lt"/>
                <a:ea typeface="+mn-ea"/>
                <a:cs typeface="+mn-cs"/>
              </a:rPr>
              <a:t> the </a:t>
            </a:r>
            <a:r>
              <a:rPr lang="sv-SE" sz="1200" b="0" i="0" u="none" strike="noStrike" kern="1200" dirty="0" err="1">
                <a:solidFill>
                  <a:schemeClr val="tx1"/>
                </a:solidFill>
                <a:effectLst/>
                <a:latin typeface="+mn-lt"/>
                <a:ea typeface="+mn-ea"/>
                <a:cs typeface="+mn-cs"/>
              </a:rPr>
              <a:t>likelihoods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alleles</a:t>
            </a:r>
            <a:r>
              <a:rPr lang="sv-SE" sz="1200" b="0" i="0" u="none" strike="noStrike" kern="1200" dirty="0">
                <a:solidFill>
                  <a:schemeClr val="tx1"/>
                </a:solidFill>
                <a:effectLst/>
                <a:latin typeface="+mn-lt"/>
                <a:ea typeface="+mn-ea"/>
                <a:cs typeface="+mn-cs"/>
              </a:rPr>
              <a:t> per read for </a:t>
            </a:r>
            <a:r>
              <a:rPr lang="sv-SE" sz="1200" b="0" i="0" u="none" strike="noStrike" kern="1200" dirty="0" err="1">
                <a:solidFill>
                  <a:schemeClr val="tx1"/>
                </a:solidFill>
                <a:effectLst/>
                <a:latin typeface="+mn-lt"/>
                <a:ea typeface="+mn-ea"/>
                <a:cs typeface="+mn-cs"/>
              </a:rPr>
              <a:t>each</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potentially</a:t>
            </a:r>
            <a:r>
              <a:rPr lang="sv-SE" sz="1200" b="0" i="0" u="none" strike="noStrike" kern="1200" dirty="0">
                <a:solidFill>
                  <a:schemeClr val="tx1"/>
                </a:solidFill>
                <a:effectLst/>
                <a:latin typeface="+mn-lt"/>
                <a:ea typeface="+mn-ea"/>
                <a:cs typeface="+mn-cs"/>
              </a:rPr>
              <a:t> variant site.</a:t>
            </a:r>
          </a:p>
          <a:p>
            <a:endParaRPr lang="sv-SE" sz="1200" b="0" i="0" u="none" strike="noStrike" kern="1200" dirty="0">
              <a:solidFill>
                <a:schemeClr val="tx1"/>
              </a:solidFill>
              <a:effectLst/>
              <a:latin typeface="+mn-lt"/>
              <a:ea typeface="+mn-ea"/>
              <a:cs typeface="+mn-cs"/>
            </a:endParaRPr>
          </a:p>
          <a:p>
            <a:r>
              <a:rPr lang="sv-SE" sz="1200" b="1" i="0" u="none" strike="noStrike" kern="1200" dirty="0">
                <a:solidFill>
                  <a:schemeClr val="tx1"/>
                </a:solidFill>
                <a:effectLst/>
                <a:latin typeface="+mn-lt"/>
                <a:ea typeface="+mn-ea"/>
                <a:cs typeface="+mn-cs"/>
              </a:rPr>
              <a:t>4. </a:t>
            </a:r>
            <a:r>
              <a:rPr lang="sv-SE" sz="1200" b="1" i="0" u="none" strike="noStrike" kern="1200" dirty="0" err="1">
                <a:solidFill>
                  <a:schemeClr val="tx1"/>
                </a:solidFill>
                <a:effectLst/>
                <a:latin typeface="+mn-lt"/>
                <a:ea typeface="+mn-ea"/>
                <a:cs typeface="+mn-cs"/>
              </a:rPr>
              <a:t>Assign</a:t>
            </a:r>
            <a:r>
              <a:rPr lang="sv-SE" sz="1200" b="1" i="0" u="none" strike="noStrike" kern="1200" dirty="0">
                <a:solidFill>
                  <a:schemeClr val="tx1"/>
                </a:solidFill>
                <a:effectLst/>
                <a:latin typeface="+mn-lt"/>
                <a:ea typeface="+mn-ea"/>
                <a:cs typeface="+mn-cs"/>
              </a:rPr>
              <a:t> </a:t>
            </a:r>
            <a:r>
              <a:rPr lang="sv-SE" sz="1200" b="1" i="0" u="none" strike="noStrike" kern="1200" dirty="0" err="1">
                <a:solidFill>
                  <a:schemeClr val="tx1"/>
                </a:solidFill>
                <a:effectLst/>
                <a:latin typeface="+mn-lt"/>
                <a:ea typeface="+mn-ea"/>
                <a:cs typeface="+mn-cs"/>
              </a:rPr>
              <a:t>sample</a:t>
            </a:r>
            <a:r>
              <a:rPr lang="sv-SE" sz="1200" b="1" i="0" u="none" strike="noStrike" kern="1200" dirty="0">
                <a:solidFill>
                  <a:schemeClr val="tx1"/>
                </a:solidFill>
                <a:effectLst/>
                <a:latin typeface="+mn-lt"/>
                <a:ea typeface="+mn-ea"/>
                <a:cs typeface="+mn-cs"/>
              </a:rPr>
              <a:t> </a:t>
            </a:r>
            <a:r>
              <a:rPr lang="sv-SE" sz="1200" b="1" i="0" u="none" strike="noStrike" kern="1200" dirty="0" err="1">
                <a:solidFill>
                  <a:schemeClr val="tx1"/>
                </a:solidFill>
                <a:effectLst/>
                <a:latin typeface="+mn-lt"/>
                <a:ea typeface="+mn-ea"/>
                <a:cs typeface="+mn-cs"/>
              </a:rPr>
              <a:t>genotypes</a:t>
            </a:r>
            <a:r>
              <a:rPr lang="sv-SE" sz="1200" b="1" i="0" u="none" strike="noStrike" kern="1200" dirty="0">
                <a:solidFill>
                  <a:schemeClr val="tx1"/>
                </a:solidFill>
                <a:effectLst/>
                <a:latin typeface="+mn-lt"/>
                <a:ea typeface="+mn-ea"/>
                <a:cs typeface="+mn-cs"/>
              </a:rPr>
              <a:t>.</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Calculates</a:t>
            </a:r>
            <a:r>
              <a:rPr lang="sv-SE" sz="1200" b="0" i="0" u="none" strike="noStrike" kern="1200" dirty="0">
                <a:solidFill>
                  <a:schemeClr val="tx1"/>
                </a:solidFill>
                <a:effectLst/>
                <a:latin typeface="+mn-lt"/>
                <a:ea typeface="+mn-ea"/>
                <a:cs typeface="+mn-cs"/>
              </a:rPr>
              <a:t> the </a:t>
            </a:r>
            <a:r>
              <a:rPr lang="sv-SE" sz="1200" b="0" i="0" u="none" strike="noStrike" kern="1200" dirty="0" err="1">
                <a:solidFill>
                  <a:schemeClr val="tx1"/>
                </a:solidFill>
                <a:effectLst/>
                <a:latin typeface="+mn-lt"/>
                <a:ea typeface="+mn-ea"/>
                <a:cs typeface="+mn-cs"/>
              </a:rPr>
              <a:t>posterior</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likelihoods</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of</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each</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genotype</a:t>
            </a:r>
            <a:r>
              <a:rPr lang="sv-SE" sz="1200" b="0" i="0" u="none" strike="noStrike" kern="1200" dirty="0">
                <a:solidFill>
                  <a:schemeClr val="tx1"/>
                </a:solidFill>
                <a:effectLst/>
                <a:latin typeface="+mn-lt"/>
                <a:ea typeface="+mn-ea"/>
                <a:cs typeface="+mn-cs"/>
              </a:rPr>
              <a:t> per </a:t>
            </a:r>
            <a:r>
              <a:rPr lang="sv-SE" sz="1200" b="0" i="0" u="none" strike="noStrike" kern="1200" dirty="0" err="1">
                <a:solidFill>
                  <a:schemeClr val="tx1"/>
                </a:solidFill>
                <a:effectLst/>
                <a:latin typeface="+mn-lt"/>
                <a:ea typeface="+mn-ea"/>
                <a:cs typeface="+mn-cs"/>
              </a:rPr>
              <a:t>sample</a:t>
            </a:r>
            <a:r>
              <a:rPr lang="sv-SE" sz="1200" b="0" i="0" u="none" strike="noStrike" kern="1200" dirty="0">
                <a:solidFill>
                  <a:schemeClr val="tx1"/>
                </a:solidFill>
                <a:effectLst/>
                <a:latin typeface="+mn-lt"/>
                <a:ea typeface="+mn-ea"/>
                <a:cs typeface="+mn-cs"/>
              </a:rPr>
              <a:t> given the read data </a:t>
            </a:r>
            <a:r>
              <a:rPr lang="sv-SE" sz="1200" b="0" i="0" u="none" strike="noStrike" kern="1200" dirty="0" err="1">
                <a:solidFill>
                  <a:schemeClr val="tx1"/>
                </a:solidFill>
                <a:effectLst/>
                <a:latin typeface="+mn-lt"/>
                <a:ea typeface="+mn-ea"/>
                <a:cs typeface="+mn-cs"/>
              </a:rPr>
              <a:t>observed</a:t>
            </a:r>
            <a:r>
              <a:rPr lang="sv-SE" sz="1200" b="0" i="0" u="none" strike="noStrike" kern="1200" dirty="0">
                <a:solidFill>
                  <a:schemeClr val="tx1"/>
                </a:solidFill>
                <a:effectLst/>
                <a:latin typeface="+mn-lt"/>
                <a:ea typeface="+mn-ea"/>
                <a:cs typeface="+mn-cs"/>
              </a:rPr>
              <a:t> for </a:t>
            </a:r>
            <a:r>
              <a:rPr lang="sv-SE" sz="1200" b="0" i="0" u="none" strike="noStrike" kern="1200" dirty="0" err="1">
                <a:solidFill>
                  <a:schemeClr val="tx1"/>
                </a:solidFill>
                <a:effectLst/>
                <a:latin typeface="+mn-lt"/>
                <a:ea typeface="+mn-ea"/>
                <a:cs typeface="+mn-cs"/>
              </a:rPr>
              <a:t>that</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sample</a:t>
            </a:r>
            <a:r>
              <a:rPr lang="sv-SE" sz="1200" b="0" i="0" u="none" strike="noStrike" kern="1200" dirty="0">
                <a:solidFill>
                  <a:schemeClr val="tx1"/>
                </a:solidFill>
                <a:effectLst/>
                <a:latin typeface="+mn-lt"/>
                <a:ea typeface="+mn-ea"/>
                <a:cs typeface="+mn-cs"/>
              </a:rPr>
              <a:t>. For </a:t>
            </a:r>
            <a:r>
              <a:rPr lang="sv-SE" sz="1200" b="0" i="0" u="none" strike="noStrike" kern="1200" dirty="0" err="1">
                <a:solidFill>
                  <a:schemeClr val="tx1"/>
                </a:solidFill>
                <a:effectLst/>
                <a:latin typeface="+mn-lt"/>
                <a:ea typeface="+mn-ea"/>
                <a:cs typeface="+mn-cs"/>
              </a:rPr>
              <a:t>each</a:t>
            </a:r>
            <a:r>
              <a:rPr lang="sv-SE" sz="1200" b="0" i="0" u="none" strike="noStrike" kern="1200" dirty="0">
                <a:solidFill>
                  <a:schemeClr val="tx1"/>
                </a:solidFill>
                <a:effectLst/>
                <a:latin typeface="+mn-lt"/>
                <a:ea typeface="+mn-ea"/>
                <a:cs typeface="+mn-cs"/>
              </a:rPr>
              <a:t> variant, the </a:t>
            </a:r>
            <a:r>
              <a:rPr lang="sv-SE" sz="1200" b="0" i="0" u="none" strike="noStrike" kern="1200" dirty="0" err="1">
                <a:solidFill>
                  <a:schemeClr val="tx1"/>
                </a:solidFill>
                <a:effectLst/>
                <a:latin typeface="+mn-lt"/>
                <a:ea typeface="+mn-ea"/>
                <a:cs typeface="+mn-cs"/>
              </a:rPr>
              <a:t>most</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likely</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genotype</a:t>
            </a:r>
            <a:r>
              <a:rPr lang="sv-SE" sz="1200" b="0" i="0" u="none" strike="noStrike" kern="1200" dirty="0">
                <a:solidFill>
                  <a:schemeClr val="tx1"/>
                </a:solidFill>
                <a:effectLst/>
                <a:latin typeface="+mn-lt"/>
                <a:ea typeface="+mn-ea"/>
                <a:cs typeface="+mn-cs"/>
              </a:rPr>
              <a:t> is </a:t>
            </a:r>
            <a:r>
              <a:rPr lang="sv-SE" sz="1200" b="0" i="0" u="none" strike="noStrike" kern="1200" dirty="0" err="1">
                <a:solidFill>
                  <a:schemeClr val="tx1"/>
                </a:solidFill>
                <a:effectLst/>
                <a:latin typeface="+mn-lt"/>
                <a:ea typeface="+mn-ea"/>
                <a:cs typeface="+mn-cs"/>
              </a:rPr>
              <a:t>then</a:t>
            </a:r>
            <a:r>
              <a:rPr lang="sv-SE" sz="1200" b="0" i="0" u="none" strike="noStrike" kern="1200" dirty="0">
                <a:solidFill>
                  <a:schemeClr val="tx1"/>
                </a:solidFill>
                <a:effectLst/>
                <a:latin typeface="+mn-lt"/>
                <a:ea typeface="+mn-ea"/>
                <a:cs typeface="+mn-cs"/>
              </a:rPr>
              <a:t> </a:t>
            </a:r>
            <a:r>
              <a:rPr lang="sv-SE" sz="1200" b="0" i="0" u="none" strike="noStrike" kern="1200" dirty="0" err="1">
                <a:solidFill>
                  <a:schemeClr val="tx1"/>
                </a:solidFill>
                <a:effectLst/>
                <a:latin typeface="+mn-lt"/>
                <a:ea typeface="+mn-ea"/>
                <a:cs typeface="+mn-cs"/>
              </a:rPr>
              <a:t>assigned</a:t>
            </a:r>
            <a:r>
              <a:rPr lang="sv-SE" sz="1200" b="0" i="0" u="none" strike="noStrike" kern="1200" dirty="0">
                <a:solidFill>
                  <a:schemeClr val="tx1"/>
                </a:solidFill>
                <a:effectLst/>
                <a:latin typeface="+mn-lt"/>
                <a:ea typeface="+mn-ea"/>
                <a:cs typeface="+mn-cs"/>
              </a:rPr>
              <a:t> to the </a:t>
            </a:r>
            <a:r>
              <a:rPr lang="sv-SE" sz="1200" b="0" i="0" u="none" strike="noStrike" kern="1200" dirty="0" err="1">
                <a:solidFill>
                  <a:schemeClr val="tx1"/>
                </a:solidFill>
                <a:effectLst/>
                <a:latin typeface="+mn-lt"/>
                <a:ea typeface="+mn-ea"/>
                <a:cs typeface="+mn-cs"/>
              </a:rPr>
              <a:t>sample</a:t>
            </a:r>
            <a:r>
              <a:rPr lang="sv-SE" sz="1200" b="0" i="0" u="none" strike="noStrike" kern="1200" dirty="0">
                <a:solidFill>
                  <a:schemeClr val="tx1"/>
                </a:solidFill>
                <a:effectLst/>
                <a:latin typeface="+mn-lt"/>
                <a:ea typeface="+mn-ea"/>
                <a:cs typeface="+mn-cs"/>
              </a:rPr>
              <a:t>.</a:t>
            </a:r>
          </a:p>
          <a:p>
            <a:endParaRPr lang="en-US" baseline="0" dirty="0"/>
          </a:p>
        </p:txBody>
      </p:sp>
      <p:sp>
        <p:nvSpPr>
          <p:cNvPr id="4" name="Slide Number Placeholder 3"/>
          <p:cNvSpPr>
            <a:spLocks noGrp="1"/>
          </p:cNvSpPr>
          <p:nvPr>
            <p:ph type="sldNum" sz="quarter" idx="10"/>
          </p:nvPr>
        </p:nvSpPr>
        <p:spPr/>
        <p:txBody>
          <a:bodyPr/>
          <a:lstStyle/>
          <a:p>
            <a:fld id="{93028652-11D1-8A42-9F26-9AC760C0492B}" type="slidenum">
              <a:rPr lang="en-US" smtClean="0"/>
              <a:t>15</a:t>
            </a:fld>
            <a:endParaRPr lang="en-US"/>
          </a:p>
        </p:txBody>
      </p:sp>
    </p:spTree>
    <p:extLst>
      <p:ext uri="{BB962C8B-B14F-4D97-AF65-F5344CB8AC3E}">
        <p14:creationId xmlns:p14="http://schemas.microsoft.com/office/powerpoint/2010/main" val="3567791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VCF files, or variant call format files,</a:t>
            </a:r>
            <a:r>
              <a:rPr lang="en-US" baseline="0" dirty="0"/>
              <a:t> are divided into two main parts. The top, or head, of the file, with hashtag prefixed lines, is a descriptive part explaining the information given for each variant and each sample, if multiple samples exists. It also gives the date and some information from the variant caller used.</a:t>
            </a:r>
          </a:p>
          <a:p>
            <a:endParaRPr lang="en-US" baseline="0" dirty="0"/>
          </a:p>
          <a:p>
            <a:r>
              <a:rPr lang="en-US" baseline="0" dirty="0"/>
              <a:t>Below this are the actual variants, one line per variant.</a:t>
            </a:r>
            <a:endParaRPr lang="en-US" dirty="0"/>
          </a:p>
          <a:p>
            <a:endParaRPr lang="en-US" dirty="0"/>
          </a:p>
          <a:p>
            <a:r>
              <a:rPr lang="en-US" dirty="0"/>
              <a:t>Now lets look at each part </a:t>
            </a:r>
            <a:r>
              <a:rPr lang="en-US" dirty="0" err="1"/>
              <a:t>alittle</a:t>
            </a:r>
            <a:r>
              <a:rPr lang="en-US" dirty="0"/>
              <a:t> closer.</a:t>
            </a:r>
          </a:p>
          <a:p>
            <a:endParaRPr lang="en-US" dirty="0"/>
          </a:p>
          <a:p>
            <a:r>
              <a:rPr lang="en-US" dirty="0"/>
              <a:t>(Update later to latest </a:t>
            </a:r>
            <a:r>
              <a:rPr lang="en-US" dirty="0" err="1"/>
              <a:t>vcf</a:t>
            </a:r>
            <a:r>
              <a:rPr lang="en-US" dirty="0"/>
              <a:t> format)</a:t>
            </a:r>
          </a:p>
        </p:txBody>
      </p:sp>
      <p:sp>
        <p:nvSpPr>
          <p:cNvPr id="4" name="Slide Number Placeholder 3"/>
          <p:cNvSpPr>
            <a:spLocks noGrp="1"/>
          </p:cNvSpPr>
          <p:nvPr>
            <p:ph type="sldNum" sz="quarter" idx="10"/>
          </p:nvPr>
        </p:nvSpPr>
        <p:spPr/>
        <p:txBody>
          <a:bodyPr/>
          <a:lstStyle/>
          <a:p>
            <a:fld id="{93028652-11D1-8A42-9F26-9AC760C0492B}" type="slidenum">
              <a:rPr lang="en-US" smtClean="0"/>
              <a:t>17</a:t>
            </a:fld>
            <a:endParaRPr lang="en-US"/>
          </a:p>
        </p:txBody>
      </p:sp>
    </p:spTree>
    <p:extLst>
      <p:ext uri="{BB962C8B-B14F-4D97-AF65-F5344CB8AC3E}">
        <p14:creationId xmlns:p14="http://schemas.microsoft.com/office/powerpoint/2010/main" val="18325316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3" name="Content Placeholder 3"/>
          <p:cNvSpPr>
            <a:spLocks noGrp="1"/>
          </p:cNvSpPr>
          <p:nvPr>
            <p:ph sz="quarter" idx="10" hasCustomPrompt="1"/>
          </p:nvPr>
        </p:nvSpPr>
        <p:spPr>
          <a:xfrm>
            <a:off x="594819" y="1628049"/>
            <a:ext cx="7920000" cy="1260000"/>
          </a:xfrm>
          <a:prstGeom prst="rect">
            <a:avLst/>
          </a:prstGeom>
        </p:spPr>
        <p:txBody>
          <a:bodyPr/>
          <a:lstStyle>
            <a:lvl1pPr marL="0" indent="0" algn="ctr">
              <a:buFontTx/>
              <a:buNone/>
              <a:defRPr sz="4400" b="1" baseline="0">
                <a:latin typeface="+mj-lt"/>
              </a:defRPr>
            </a:lvl1pPr>
          </a:lstStyle>
          <a:p>
            <a:pPr lvl="0"/>
            <a:r>
              <a:rPr lang="en-US" sz="4400" dirty="0" err="1">
                <a:latin typeface="+mj-lt"/>
              </a:rPr>
              <a:t>Frontpage</a:t>
            </a:r>
            <a:r>
              <a:rPr lang="en-US" sz="4400" dirty="0">
                <a:latin typeface="+mj-lt"/>
              </a:rPr>
              <a:t> Title</a:t>
            </a:r>
            <a:endParaRPr lang="en-US" dirty="0"/>
          </a:p>
        </p:txBody>
      </p:sp>
      <p:sp>
        <p:nvSpPr>
          <p:cNvPr id="14" name="Content Placeholder 5"/>
          <p:cNvSpPr>
            <a:spLocks noGrp="1"/>
          </p:cNvSpPr>
          <p:nvPr>
            <p:ph sz="quarter" idx="11" hasCustomPrompt="1"/>
          </p:nvPr>
        </p:nvSpPr>
        <p:spPr>
          <a:xfrm>
            <a:off x="594817" y="3483792"/>
            <a:ext cx="7920001" cy="432000"/>
          </a:xfrm>
          <a:prstGeom prst="rect">
            <a:avLst/>
          </a:prstGeom>
        </p:spPr>
        <p:txBody>
          <a:bodyPr/>
          <a:lstStyle>
            <a:lvl1pPr algn="ctr">
              <a:defRPr sz="1800" baseline="0"/>
            </a:lvl1pPr>
          </a:lstStyle>
          <a:p>
            <a:pPr marL="342900" marR="0" lvl="0" indent="-342900" algn="l" defTabSz="457200" rtl="0" eaLnBrk="1" fontAlgn="auto" latinLnBrk="0" hangingPunct="1">
              <a:lnSpc>
                <a:spcPct val="100000"/>
              </a:lnSpc>
              <a:spcBef>
                <a:spcPct val="20000"/>
              </a:spcBef>
              <a:spcAft>
                <a:spcPts val="0"/>
              </a:spcAft>
              <a:buClrTx/>
              <a:buSzTx/>
              <a:buFont typeface="Arial"/>
              <a:buNone/>
              <a:tabLst/>
              <a:defRPr/>
            </a:pPr>
            <a:r>
              <a:rPr lang="en-US" dirty="0" err="1"/>
              <a:t>Firstname</a:t>
            </a:r>
            <a:r>
              <a:rPr lang="en-US" dirty="0"/>
              <a:t> </a:t>
            </a:r>
            <a:r>
              <a:rPr lang="en-US" dirty="0" err="1"/>
              <a:t>Lastname</a:t>
            </a:r>
            <a:endParaRPr lang="en-US" dirty="0"/>
          </a:p>
        </p:txBody>
      </p:sp>
      <p:sp>
        <p:nvSpPr>
          <p:cNvPr id="15" name="Content Placeholder 5"/>
          <p:cNvSpPr>
            <a:spLocks noGrp="1"/>
          </p:cNvSpPr>
          <p:nvPr>
            <p:ph sz="quarter" idx="12" hasCustomPrompt="1"/>
          </p:nvPr>
        </p:nvSpPr>
        <p:spPr>
          <a:xfrm>
            <a:off x="594818" y="4164906"/>
            <a:ext cx="7920001" cy="432000"/>
          </a:xfrm>
          <a:prstGeom prst="rect">
            <a:avLst/>
          </a:prstGeom>
        </p:spPr>
        <p:txBody>
          <a:bodyPr/>
          <a:lstStyle>
            <a:lvl1pPr algn="ctr">
              <a:defRPr sz="1800" baseline="0"/>
            </a:lvl1pPr>
          </a:lstStyle>
          <a:p>
            <a:pPr marL="342900" marR="0" lvl="0" indent="-342900" algn="l" defTabSz="457200" rtl="0" eaLnBrk="1" fontAlgn="auto" latinLnBrk="0" hangingPunct="1">
              <a:lnSpc>
                <a:spcPct val="100000"/>
              </a:lnSpc>
              <a:spcBef>
                <a:spcPct val="20000"/>
              </a:spcBef>
              <a:spcAft>
                <a:spcPts val="0"/>
              </a:spcAft>
              <a:buClrTx/>
              <a:buSzTx/>
              <a:buFont typeface="Arial"/>
              <a:buNone/>
              <a:tabLst/>
              <a:defRPr/>
            </a:pPr>
            <a:r>
              <a:rPr lang="en-US"/>
              <a:t>Firstname.Lastname@NBIS.se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7" name="Title 6"/>
          <p:cNvSpPr>
            <a:spLocks noGrp="1"/>
          </p:cNvSpPr>
          <p:nvPr>
            <p:ph type="title" hasCustomPrompt="1"/>
          </p:nvPr>
        </p:nvSpPr>
        <p:spPr>
          <a:xfrm>
            <a:off x="1929041" y="224598"/>
            <a:ext cx="4630723" cy="1134420"/>
          </a:xfrm>
          <a:prstGeom prst="rect">
            <a:avLst/>
          </a:prstGeom>
        </p:spPr>
        <p:txBody>
          <a:bodyPr/>
          <a:lstStyle/>
          <a:p>
            <a:r>
              <a:rPr lang="en-US" dirty="0"/>
              <a:t>Title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p>
            <a:r>
              <a:rPr lang="en-US" dirty="0" err="1"/>
              <a:t>Frontpage</a:t>
            </a:r>
            <a:r>
              <a:rPr lang="en-US" dirty="0"/>
              <a:t> title</a:t>
            </a:r>
          </a:p>
        </p:txBody>
      </p:sp>
      <p:sp>
        <p:nvSpPr>
          <p:cNvPr id="8" name="Content Placeholder 7"/>
          <p:cNvSpPr>
            <a:spLocks noGrp="1"/>
          </p:cNvSpPr>
          <p:nvPr>
            <p:ph sz="quarter" idx="11" hasCustomPrompt="1"/>
          </p:nvPr>
        </p:nvSpPr>
        <p:spPr>
          <a:xfrm>
            <a:off x="628650" y="4031752"/>
            <a:ext cx="7920000" cy="432000"/>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a:solidFill>
                  <a:schemeClr val="bg1"/>
                </a:solidFill>
              </a:rPr>
              <a:t> </a:t>
            </a:r>
            <a:r>
              <a:rPr lang="en-US" baseline="0" dirty="0" err="1">
                <a:solidFill>
                  <a:schemeClr val="bg1"/>
                </a:solidFill>
              </a:rPr>
              <a:t>Lastname</a:t>
            </a:r>
            <a:endParaRPr lang="en-US" baseline="0" dirty="0">
              <a:solidFill>
                <a:schemeClr val="bg1"/>
              </a:solidFill>
            </a:endParaRPr>
          </a:p>
          <a:p>
            <a:pPr algn="ctr"/>
            <a:endParaRPr lang="en-US" baseline="0" dirty="0">
              <a:solidFill>
                <a:schemeClr val="bg1"/>
              </a:solidFill>
            </a:endParaRPr>
          </a:p>
        </p:txBody>
      </p:sp>
      <p:sp>
        <p:nvSpPr>
          <p:cNvPr id="10" name="Content Placeholder 7"/>
          <p:cNvSpPr>
            <a:spLocks noGrp="1"/>
          </p:cNvSpPr>
          <p:nvPr>
            <p:ph sz="quarter" idx="12" hasCustomPrompt="1"/>
          </p:nvPr>
        </p:nvSpPr>
        <p:spPr>
          <a:xfrm>
            <a:off x="628650" y="4783021"/>
            <a:ext cx="7920000" cy="432000"/>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err="1">
                <a:solidFill>
                  <a:schemeClr val="bg1"/>
                </a:solidFill>
              </a:rPr>
              <a:t>.Lastname@NBIS.se</a:t>
            </a:r>
            <a:endParaRPr lang="en-US" baseline="0" dirty="0">
              <a:solidFill>
                <a:schemeClr val="bg1"/>
              </a:solidFill>
            </a:endParaRPr>
          </a:p>
          <a:p>
            <a:pPr algn="ctr"/>
            <a:endParaRPr lang="en-US" baseline="0" dirty="0">
              <a:solidFill>
                <a:schemeClr val="bg1"/>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hasCustomPrompt="1"/>
          </p:nvPr>
        </p:nvSpPr>
        <p:spPr>
          <a:xfrm>
            <a:off x="1929041" y="224598"/>
            <a:ext cx="4630723" cy="1134420"/>
          </a:xfrm>
          <a:prstGeom prst="rect">
            <a:avLst/>
          </a:prstGeom>
        </p:spPr>
        <p:txBody>
          <a:bodyPr/>
          <a:lstStyle/>
          <a:p>
            <a:r>
              <a:rPr lang="en-US" dirty="0"/>
              <a:t>Title</a:t>
            </a:r>
          </a:p>
        </p:txBody>
      </p:sp>
    </p:spTree>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7" name="Title 6"/>
          <p:cNvSpPr>
            <a:spLocks noGrp="1"/>
          </p:cNvSpPr>
          <p:nvPr>
            <p:ph type="title" hasCustomPrompt="1"/>
          </p:nvPr>
        </p:nvSpPr>
        <p:spPr>
          <a:xfrm>
            <a:off x="1929041" y="224598"/>
            <a:ext cx="4630723" cy="1134420"/>
          </a:xfrm>
          <a:prstGeom prst="rect">
            <a:avLst/>
          </a:prstGeom>
        </p:spPr>
        <p:txBody>
          <a:bodyPr/>
          <a:lstStyle/>
          <a:p>
            <a:r>
              <a:rPr lang="en-US" dirty="0"/>
              <a:t>Title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lvl1pPr algn="ctr">
              <a:defRPr/>
            </a:lvl1pPr>
          </a:lstStyle>
          <a:p>
            <a:r>
              <a:rPr lang="en-US" dirty="0" err="1"/>
              <a:t>Frontpage</a:t>
            </a:r>
            <a:r>
              <a:rPr lang="en-US" dirty="0"/>
              <a:t> title</a:t>
            </a:r>
          </a:p>
        </p:txBody>
      </p:sp>
      <p:sp>
        <p:nvSpPr>
          <p:cNvPr id="11"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a:solidFill>
                  <a:schemeClr val="bg1"/>
                </a:solidFill>
              </a:rPr>
              <a:t> </a:t>
            </a:r>
            <a:r>
              <a:rPr lang="en-US" baseline="0" dirty="0" err="1">
                <a:solidFill>
                  <a:schemeClr val="bg1"/>
                </a:solidFill>
              </a:rPr>
              <a:t>Lastname</a:t>
            </a:r>
            <a:endParaRPr lang="en-US" baseline="0" dirty="0">
              <a:solidFill>
                <a:schemeClr val="bg1"/>
              </a:solidFill>
            </a:endParaRPr>
          </a:p>
          <a:p>
            <a:pPr algn="ctr"/>
            <a:endParaRPr lang="en-US" baseline="0" dirty="0">
              <a:solidFill>
                <a:schemeClr val="bg1"/>
              </a:solidFill>
            </a:endParaRPr>
          </a:p>
        </p:txBody>
      </p:sp>
      <p:sp>
        <p:nvSpPr>
          <p:cNvPr id="12"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err="1">
                <a:solidFill>
                  <a:schemeClr val="bg1"/>
                </a:solidFill>
              </a:rPr>
              <a:t>.Lastname@NBIS.se</a:t>
            </a:r>
            <a:endParaRPr lang="en-US" baseline="0" dirty="0">
              <a:solidFill>
                <a:schemeClr val="bg1"/>
              </a:solidFill>
            </a:endParaRPr>
          </a:p>
          <a:p>
            <a:pPr algn="ctr"/>
            <a:endParaRPr lang="en-US" baseline="0" dirty="0">
              <a:solidFill>
                <a:schemeClr val="bg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p:cNvSpPr>
            <a:spLocks noGrp="1"/>
          </p:cNvSpPr>
          <p:nvPr>
            <p:ph type="title" hasCustomPrompt="1"/>
          </p:nvPr>
        </p:nvSpPr>
        <p:spPr>
          <a:xfrm>
            <a:off x="251999" y="630000"/>
            <a:ext cx="6242400" cy="745200"/>
          </a:xfrm>
          <a:prstGeom prst="rect">
            <a:avLst/>
          </a:prstGeom>
        </p:spPr>
        <p:txBody>
          <a:bodyPr/>
          <a:lstStyle/>
          <a:p>
            <a:r>
              <a:rPr lang="en-US" dirty="0"/>
              <a:t>Title</a:t>
            </a:r>
          </a:p>
        </p:txBody>
      </p:sp>
    </p:spTree>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2" name="Title 1"/>
          <p:cNvSpPr>
            <a:spLocks noGrp="1"/>
          </p:cNvSpPr>
          <p:nvPr>
            <p:ph type="title" hasCustomPrompt="1"/>
          </p:nvPr>
        </p:nvSpPr>
        <p:spPr>
          <a:xfrm>
            <a:off x="252000" y="630000"/>
            <a:ext cx="6241079" cy="745736"/>
          </a:xfrm>
          <a:prstGeom prst="rect">
            <a:avLst/>
          </a:prstGeom>
        </p:spPr>
        <p:txBody>
          <a:bodyPr/>
          <a:lstStyle/>
          <a:p>
            <a:r>
              <a:rPr lang="en-US" dirty="0"/>
              <a:t>Title</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lvl1pPr algn="ctr">
              <a:defRPr/>
            </a:lvl1pPr>
          </a:lstStyle>
          <a:p>
            <a:r>
              <a:rPr lang="en-US" dirty="0" err="1"/>
              <a:t>Frontpage</a:t>
            </a:r>
            <a:r>
              <a:rPr lang="en-US" dirty="0"/>
              <a:t> title</a:t>
            </a:r>
          </a:p>
        </p:txBody>
      </p:sp>
      <p:sp>
        <p:nvSpPr>
          <p:cNvPr id="5"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a:solidFill>
                  <a:schemeClr val="bg1"/>
                </a:solidFill>
              </a:rPr>
              <a:t> </a:t>
            </a:r>
            <a:r>
              <a:rPr lang="en-US" baseline="0" dirty="0" err="1">
                <a:solidFill>
                  <a:schemeClr val="bg1"/>
                </a:solidFill>
              </a:rPr>
              <a:t>Lastname</a:t>
            </a:r>
            <a:endParaRPr lang="en-US" baseline="0" dirty="0">
              <a:solidFill>
                <a:schemeClr val="bg1"/>
              </a:solidFill>
            </a:endParaRPr>
          </a:p>
          <a:p>
            <a:pPr algn="ctr"/>
            <a:endParaRPr lang="en-US" baseline="0" dirty="0">
              <a:solidFill>
                <a:schemeClr val="bg1"/>
              </a:solidFill>
            </a:endParaRPr>
          </a:p>
        </p:txBody>
      </p:sp>
      <p:sp>
        <p:nvSpPr>
          <p:cNvPr id="6"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err="1">
                <a:solidFill>
                  <a:schemeClr val="bg1"/>
                </a:solidFill>
              </a:rPr>
              <a:t>.Lastname@NBIS.se</a:t>
            </a:r>
            <a:endParaRPr lang="en-US" baseline="0" dirty="0">
              <a:solidFill>
                <a:schemeClr val="bg1"/>
              </a:solidFill>
            </a:endParaRPr>
          </a:p>
          <a:p>
            <a:pPr algn="ctr"/>
            <a:endParaRPr lang="en-US" baseline="0" dirty="0">
              <a:solidFill>
                <a:schemeClr val="bg1"/>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p:cNvSpPr>
            <a:spLocks noGrp="1"/>
          </p:cNvSpPr>
          <p:nvPr>
            <p:ph type="title" hasCustomPrompt="1"/>
          </p:nvPr>
        </p:nvSpPr>
        <p:spPr>
          <a:xfrm>
            <a:off x="252000" y="628650"/>
            <a:ext cx="6241079" cy="745736"/>
          </a:xfrm>
          <a:prstGeom prst="rect">
            <a:avLst/>
          </a:prstGeom>
        </p:spPr>
        <p:txBody>
          <a:bodyPr/>
          <a:lstStyle/>
          <a:p>
            <a:r>
              <a:rPr lang="en-US"/>
              <a:t>Title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2" name="Title 1"/>
          <p:cNvSpPr>
            <a:spLocks noGrp="1"/>
          </p:cNvSpPr>
          <p:nvPr>
            <p:ph type="title" hasCustomPrompt="1"/>
          </p:nvPr>
        </p:nvSpPr>
        <p:spPr>
          <a:xfrm>
            <a:off x="252000" y="628650"/>
            <a:ext cx="6241079" cy="745736"/>
          </a:xfrm>
          <a:prstGeom prst="rect">
            <a:avLst/>
          </a:prstGeom>
        </p:spPr>
        <p:txBody>
          <a:bodyPr/>
          <a:lstStyle/>
          <a:p>
            <a:r>
              <a:rPr lang="en-US"/>
              <a:t>Title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Rubrikbild">
    <p:spTree>
      <p:nvGrpSpPr>
        <p:cNvPr id="1" name=""/>
        <p:cNvGrpSpPr/>
        <p:nvPr/>
      </p:nvGrpSpPr>
      <p:grpSpPr>
        <a:xfrm>
          <a:off x="0" y="0"/>
          <a:ext cx="0" cy="0"/>
          <a:chOff x="0" y="0"/>
          <a:chExt cx="0" cy="0"/>
        </a:xfrm>
      </p:grpSpPr>
      <p:sp>
        <p:nvSpPr>
          <p:cNvPr id="8" name="Platshållare för text 2"/>
          <p:cNvSpPr>
            <a:spLocks noGrp="1"/>
          </p:cNvSpPr>
          <p:nvPr>
            <p:ph idx="1" hasCustomPrompt="1"/>
          </p:nvPr>
        </p:nvSpPr>
        <p:spPr>
          <a:xfrm>
            <a:off x="252000" y="1165480"/>
            <a:ext cx="8640000" cy="5040000"/>
          </a:xfrm>
          <a:prstGeom prst="rect">
            <a:avLst/>
          </a:prstGeom>
        </p:spPr>
        <p:txBody>
          <a:bodyPr vert="horz" lIns="0" tIns="0" rIns="0" bIns="0" rtlCol="0">
            <a:normAutofit/>
          </a:bodyPr>
          <a:lstStyle/>
          <a:p>
            <a:pPr lvl="0"/>
            <a:r>
              <a:rPr lang="sv-SE" dirty="0"/>
              <a:t>Klicka här för att ändra format på bakgrundstexten</a:t>
            </a:r>
          </a:p>
          <a:p>
            <a:pPr lvl="1"/>
            <a:endParaRPr lang="sv-SE" dirty="0"/>
          </a:p>
          <a:p>
            <a:pPr lvl="1"/>
            <a:r>
              <a:rPr lang="sv-SE" dirty="0"/>
              <a:t>Nivå två</a:t>
            </a:r>
          </a:p>
          <a:p>
            <a:pPr lvl="2"/>
            <a:r>
              <a:rPr lang="sv-SE" dirty="0"/>
              <a:t>Nivå tre</a:t>
            </a:r>
          </a:p>
          <a:p>
            <a:pPr lvl="3"/>
            <a:r>
              <a:rPr lang="sv-SE" dirty="0"/>
              <a:t>Nivå fyra</a:t>
            </a:r>
          </a:p>
          <a:p>
            <a:pPr lvl="4"/>
            <a:r>
              <a:rPr lang="sv-SE" dirty="0"/>
              <a:t>Nivå fem</a:t>
            </a:r>
          </a:p>
        </p:txBody>
      </p:sp>
      <p:sp>
        <p:nvSpPr>
          <p:cNvPr id="6" name="Title 5"/>
          <p:cNvSpPr>
            <a:spLocks noGrp="1"/>
          </p:cNvSpPr>
          <p:nvPr>
            <p:ph type="title"/>
          </p:nvPr>
        </p:nvSpPr>
        <p:spPr>
          <a:xfrm>
            <a:off x="1501628" y="365125"/>
            <a:ext cx="5486401" cy="537791"/>
          </a:xfrm>
          <a:prstGeom prst="rect">
            <a:avLst/>
          </a:prstGeom>
        </p:spPr>
        <p:txBody>
          <a:bodyPr/>
          <a:lstStyle/>
          <a:p>
            <a:r>
              <a:rPr lang="en-US"/>
              <a:t>Click to edit Master title style</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lvl1pPr algn="ctr">
              <a:defRPr/>
            </a:lvl1pPr>
          </a:lstStyle>
          <a:p>
            <a:r>
              <a:rPr lang="en-US" dirty="0" err="1"/>
              <a:t>Frontpage</a:t>
            </a:r>
            <a:r>
              <a:rPr lang="en-US" dirty="0"/>
              <a:t> title</a:t>
            </a:r>
          </a:p>
        </p:txBody>
      </p:sp>
      <p:sp>
        <p:nvSpPr>
          <p:cNvPr id="4"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a:solidFill>
                  <a:schemeClr val="bg1"/>
                </a:solidFill>
              </a:rPr>
              <a:t> </a:t>
            </a:r>
            <a:r>
              <a:rPr lang="en-US" baseline="0" dirty="0" err="1">
                <a:solidFill>
                  <a:schemeClr val="bg1"/>
                </a:solidFill>
              </a:rPr>
              <a:t>Lastname</a:t>
            </a:r>
            <a:endParaRPr lang="en-US" baseline="0" dirty="0">
              <a:solidFill>
                <a:schemeClr val="bg1"/>
              </a:solidFill>
            </a:endParaRPr>
          </a:p>
          <a:p>
            <a:pPr algn="ctr"/>
            <a:endParaRPr lang="en-US" baseline="0" dirty="0">
              <a:solidFill>
                <a:schemeClr val="bg1"/>
              </a:solidFill>
            </a:endParaRPr>
          </a:p>
        </p:txBody>
      </p:sp>
      <p:sp>
        <p:nvSpPr>
          <p:cNvPr id="5"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err="1">
                <a:solidFill>
                  <a:schemeClr val="bg1"/>
                </a:solidFill>
              </a:rPr>
              <a:t>.Lastname@NBIS.se</a:t>
            </a:r>
            <a:endParaRPr lang="en-US" baseline="0" dirty="0">
              <a:solidFill>
                <a:schemeClr val="bg1"/>
              </a:solidFill>
            </a:endParaRPr>
          </a:p>
          <a:p>
            <a:pPr algn="ctr"/>
            <a:endParaRPr lang="en-US" baseline="0" dirty="0">
              <a:solidFill>
                <a:schemeClr val="bg1"/>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p:cNvSpPr>
            <a:spLocks noGrp="1"/>
          </p:cNvSpPr>
          <p:nvPr>
            <p:ph type="title" hasCustomPrompt="1"/>
          </p:nvPr>
        </p:nvSpPr>
        <p:spPr>
          <a:xfrm>
            <a:off x="252000" y="628650"/>
            <a:ext cx="6241079" cy="745736"/>
          </a:xfrm>
          <a:prstGeom prst="rect">
            <a:avLst/>
          </a:prstGeom>
        </p:spPr>
        <p:txBody>
          <a:bodyPr/>
          <a:lstStyle/>
          <a:p>
            <a:r>
              <a:rPr lang="en-US"/>
              <a:t>Title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2" name="Title 1"/>
          <p:cNvSpPr>
            <a:spLocks noGrp="1"/>
          </p:cNvSpPr>
          <p:nvPr>
            <p:ph type="title" hasCustomPrompt="1"/>
          </p:nvPr>
        </p:nvSpPr>
        <p:spPr>
          <a:xfrm>
            <a:off x="252000" y="628650"/>
            <a:ext cx="6241079" cy="745736"/>
          </a:xfrm>
          <a:prstGeom prst="rect">
            <a:avLst/>
          </a:prstGeom>
        </p:spPr>
        <p:txBody>
          <a:bodyPr/>
          <a:lstStyle/>
          <a:p>
            <a:r>
              <a:rPr lang="en-US"/>
              <a:t>Title</a:t>
            </a:r>
            <a:endParaRPr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lvl1pPr algn="ctr">
              <a:defRPr/>
            </a:lvl1pPr>
          </a:lstStyle>
          <a:p>
            <a:r>
              <a:rPr lang="en-US" dirty="0" err="1"/>
              <a:t>Frontpage</a:t>
            </a:r>
            <a:r>
              <a:rPr lang="en-US" dirty="0"/>
              <a:t> title</a:t>
            </a:r>
          </a:p>
        </p:txBody>
      </p:sp>
      <p:sp>
        <p:nvSpPr>
          <p:cNvPr id="4"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a:solidFill>
                  <a:schemeClr val="bg1"/>
                </a:solidFill>
              </a:rPr>
              <a:t> </a:t>
            </a:r>
            <a:r>
              <a:rPr lang="en-US" baseline="0" dirty="0" err="1">
                <a:solidFill>
                  <a:schemeClr val="bg1"/>
                </a:solidFill>
              </a:rPr>
              <a:t>Lastname</a:t>
            </a:r>
            <a:endParaRPr lang="en-US" baseline="0" dirty="0">
              <a:solidFill>
                <a:schemeClr val="bg1"/>
              </a:solidFill>
            </a:endParaRPr>
          </a:p>
          <a:p>
            <a:pPr algn="ctr"/>
            <a:endParaRPr lang="en-US" baseline="0" dirty="0">
              <a:solidFill>
                <a:schemeClr val="bg1"/>
              </a:solidFill>
            </a:endParaRPr>
          </a:p>
        </p:txBody>
      </p:sp>
      <p:sp>
        <p:nvSpPr>
          <p:cNvPr id="5"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err="1">
                <a:solidFill>
                  <a:schemeClr val="bg1"/>
                </a:solidFill>
              </a:rPr>
              <a:t>.Lastname@NBIS.se</a:t>
            </a:r>
            <a:endParaRPr lang="en-US" baseline="0" dirty="0">
              <a:solidFill>
                <a:schemeClr val="bg1"/>
              </a:solidFill>
            </a:endParaRPr>
          </a:p>
          <a:p>
            <a:pPr algn="ctr"/>
            <a:endParaRPr lang="en-US" baseline="0" dirty="0">
              <a:solidFill>
                <a:schemeClr val="bg1"/>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p:cNvSpPr>
            <a:spLocks noGrp="1"/>
          </p:cNvSpPr>
          <p:nvPr>
            <p:ph type="title" hasCustomPrompt="1"/>
          </p:nvPr>
        </p:nvSpPr>
        <p:spPr>
          <a:xfrm>
            <a:off x="252000" y="628650"/>
            <a:ext cx="6241079" cy="745736"/>
          </a:xfrm>
          <a:prstGeom prst="rect">
            <a:avLst/>
          </a:prstGeom>
        </p:spPr>
        <p:txBody>
          <a:bodyPr/>
          <a:lstStyle/>
          <a:p>
            <a:r>
              <a:rPr lang="en-US"/>
              <a:t>Title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2" name="Title 1"/>
          <p:cNvSpPr>
            <a:spLocks noGrp="1"/>
          </p:cNvSpPr>
          <p:nvPr>
            <p:ph type="title" hasCustomPrompt="1"/>
          </p:nvPr>
        </p:nvSpPr>
        <p:spPr>
          <a:xfrm>
            <a:off x="252000" y="628650"/>
            <a:ext cx="6241079" cy="745736"/>
          </a:xfrm>
          <a:prstGeom prst="rect">
            <a:avLst/>
          </a:prstGeom>
        </p:spPr>
        <p:txBody>
          <a:bodyPr/>
          <a:lstStyle/>
          <a:p>
            <a:r>
              <a:rPr lang="en-US"/>
              <a:t>Title</a:t>
            </a:r>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Rubrikbild">
    <p:spTree>
      <p:nvGrpSpPr>
        <p:cNvPr id="1" name=""/>
        <p:cNvGrpSpPr/>
        <p:nvPr/>
      </p:nvGrpSpPr>
      <p:grpSpPr>
        <a:xfrm>
          <a:off x="0" y="0"/>
          <a:ext cx="0" cy="0"/>
          <a:chOff x="0" y="0"/>
          <a:chExt cx="0" cy="0"/>
        </a:xfrm>
      </p:grpSpPr>
      <p:sp>
        <p:nvSpPr>
          <p:cNvPr id="8" name="Platshållare för text 2"/>
          <p:cNvSpPr>
            <a:spLocks noGrp="1"/>
          </p:cNvSpPr>
          <p:nvPr>
            <p:ph idx="1" hasCustomPrompt="1"/>
          </p:nvPr>
        </p:nvSpPr>
        <p:spPr>
          <a:xfrm>
            <a:off x="252000" y="1778466"/>
            <a:ext cx="8640000" cy="4320000"/>
          </a:xfrm>
          <a:prstGeom prst="rect">
            <a:avLst/>
          </a:prstGeom>
        </p:spPr>
        <p:txBody>
          <a:bodyPr vert="horz" lIns="0" tIns="0" rIns="0" bIns="0" rtlCol="0">
            <a:normAutofit/>
          </a:bodyPr>
          <a:lstStyle/>
          <a:p>
            <a:pPr lvl="0"/>
            <a:r>
              <a:rPr lang="sv-SE" dirty="0"/>
              <a:t>Klicka här för att ändra format på bakgrundstexten</a:t>
            </a:r>
          </a:p>
          <a:p>
            <a:pPr lvl="1"/>
            <a:endParaRPr lang="sv-SE" dirty="0"/>
          </a:p>
          <a:p>
            <a:pPr lvl="1"/>
            <a:r>
              <a:rPr lang="sv-SE" dirty="0"/>
              <a:t>Nivå två</a:t>
            </a:r>
          </a:p>
          <a:p>
            <a:pPr lvl="2"/>
            <a:r>
              <a:rPr lang="sv-SE" dirty="0"/>
              <a:t>Nivå tre</a:t>
            </a:r>
          </a:p>
          <a:p>
            <a:pPr lvl="3"/>
            <a:r>
              <a:rPr lang="sv-SE" dirty="0"/>
              <a:t>Nivå fyra</a:t>
            </a:r>
          </a:p>
          <a:p>
            <a:pPr lvl="4"/>
            <a:r>
              <a:rPr lang="sv-SE" dirty="0"/>
              <a:t>Nivå fem</a:t>
            </a:r>
          </a:p>
        </p:txBody>
      </p:sp>
      <p:sp>
        <p:nvSpPr>
          <p:cNvPr id="10" name="Title 9"/>
          <p:cNvSpPr>
            <a:spLocks noGrp="1"/>
          </p:cNvSpPr>
          <p:nvPr>
            <p:ph type="title"/>
          </p:nvPr>
        </p:nvSpPr>
        <p:spPr>
          <a:xfrm>
            <a:off x="1996580" y="318782"/>
            <a:ext cx="4630723" cy="1216403"/>
          </a:xfrm>
          <a:prstGeom prst="rect">
            <a:avLst/>
          </a:prstGeom>
        </p:spPr>
        <p:txBody>
          <a:bodyPr/>
          <a:lstStyle/>
          <a:p>
            <a:r>
              <a:rPr lang="en-US"/>
              <a:t>Click to edit Master title style</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4" name="Platshållare för innehåll 2"/>
          <p:cNvSpPr>
            <a:spLocks noGrp="1"/>
          </p:cNvSpPr>
          <p:nvPr>
            <p:ph sz="half" idx="1"/>
          </p:nvPr>
        </p:nvSpPr>
        <p:spPr>
          <a:xfrm>
            <a:off x="324970" y="1778466"/>
            <a:ext cx="4032000" cy="4554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5" name="Platshållare för innehåll 3"/>
          <p:cNvSpPr>
            <a:spLocks noGrp="1"/>
          </p:cNvSpPr>
          <p:nvPr>
            <p:ph sz="half" idx="2"/>
          </p:nvPr>
        </p:nvSpPr>
        <p:spPr>
          <a:xfrm>
            <a:off x="4756495" y="1778466"/>
            <a:ext cx="4032000" cy="4554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7" name="Title 6"/>
          <p:cNvSpPr>
            <a:spLocks noGrp="1"/>
          </p:cNvSpPr>
          <p:nvPr>
            <p:ph type="title"/>
          </p:nvPr>
        </p:nvSpPr>
        <p:spPr>
          <a:xfrm>
            <a:off x="1996580" y="318782"/>
            <a:ext cx="4630723" cy="1216403"/>
          </a:xfrm>
          <a:prstGeom prst="rect">
            <a:avLst/>
          </a:prstGeom>
        </p:spPr>
        <p:txBody>
          <a:bodyPr/>
          <a:lstStyle/>
          <a:p>
            <a:r>
              <a:rPr lang="en-US"/>
              <a:t>Click to edit Master title style</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Rubrikbild">
    <p:spTree>
      <p:nvGrpSpPr>
        <p:cNvPr id="1" name=""/>
        <p:cNvGrpSpPr/>
        <p:nvPr/>
      </p:nvGrpSpPr>
      <p:grpSpPr>
        <a:xfrm>
          <a:off x="0" y="0"/>
          <a:ext cx="0" cy="0"/>
          <a:chOff x="0" y="0"/>
          <a:chExt cx="0" cy="0"/>
        </a:xfrm>
      </p:grpSpPr>
      <p:sp>
        <p:nvSpPr>
          <p:cNvPr id="14" name="Platshållare för text 13"/>
          <p:cNvSpPr>
            <a:spLocks noGrp="1"/>
          </p:cNvSpPr>
          <p:nvPr>
            <p:ph type="body" sz="quarter" idx="14" hasCustomPrompt="1"/>
          </p:nvPr>
        </p:nvSpPr>
        <p:spPr>
          <a:xfrm>
            <a:off x="307886" y="1859999"/>
            <a:ext cx="4541843" cy="1898294"/>
          </a:xfrm>
          <a:prstGeom prst="rect">
            <a:avLst/>
          </a:prstGeom>
        </p:spPr>
        <p:txBody>
          <a:bodyPr wrap="square">
            <a:noAutofit/>
          </a:bodyPr>
          <a:lstStyle>
            <a:lvl1pPr marL="0" indent="0" algn="l" rtl="0">
              <a:spcBef>
                <a:spcPts val="0"/>
              </a:spcBef>
              <a:buNone/>
              <a:defRPr lang="sv-SE" sz="2400" b="0" strike="noStrike" cap="none" baseline="0" smtClean="0">
                <a:solidFill>
                  <a:schemeClr val="tx1"/>
                </a:solidFill>
                <a:latin typeface="+mn-lt"/>
              </a:defRPr>
            </a:lvl1pPr>
          </a:lstStyle>
          <a:p>
            <a:pPr rtl="0"/>
            <a:r>
              <a:rPr lang="sv-SE" sz="2000" baseline="30000" dirty="0" err="1">
                <a:solidFill>
                  <a:srgbClr val="000000"/>
                </a:solidFill>
                <a:latin typeface="ArialMT"/>
              </a:rPr>
              <a:t>SciLifeLab</a:t>
            </a:r>
            <a:r>
              <a:rPr lang="sv-SE" sz="2000" baseline="30000" dirty="0">
                <a:solidFill>
                  <a:srgbClr val="000000"/>
                </a:solidFill>
                <a:latin typeface="ArialMT"/>
              </a:rPr>
              <a:t> has </a:t>
            </a:r>
            <a:r>
              <a:rPr lang="sv-SE" sz="2000" baseline="30000" dirty="0" err="1">
                <a:solidFill>
                  <a:srgbClr val="000000"/>
                </a:solidFill>
                <a:latin typeface="ArialMT"/>
              </a:rPr>
              <a:t>been</a:t>
            </a:r>
            <a:r>
              <a:rPr lang="sv-SE" sz="2000" baseline="30000" dirty="0">
                <a:solidFill>
                  <a:srgbClr val="000000"/>
                </a:solidFill>
                <a:latin typeface="ArialMT"/>
              </a:rPr>
              <a:t> </a:t>
            </a:r>
            <a:r>
              <a:rPr lang="sv-SE" sz="2000" baseline="30000" dirty="0" err="1">
                <a:solidFill>
                  <a:srgbClr val="000000"/>
                </a:solidFill>
                <a:latin typeface="ArialMT"/>
              </a:rPr>
              <a:t>created</a:t>
            </a:r>
            <a:r>
              <a:rPr lang="sv-SE" sz="2000" baseline="30000" dirty="0">
                <a:solidFill>
                  <a:srgbClr val="000000"/>
                </a:solidFill>
                <a:latin typeface="ArialMT"/>
              </a:rPr>
              <a:t> by the </a:t>
            </a:r>
            <a:r>
              <a:rPr lang="sv-SE" sz="2000" baseline="30000" dirty="0" err="1">
                <a:solidFill>
                  <a:srgbClr val="000000"/>
                </a:solidFill>
                <a:latin typeface="ArialMT"/>
              </a:rPr>
              <a:t>coordinated</a:t>
            </a:r>
            <a:r>
              <a:rPr lang="sv-SE" sz="2000" baseline="30000" dirty="0">
                <a:solidFill>
                  <a:srgbClr val="000000"/>
                </a:solidFill>
                <a:latin typeface="ArialMT"/>
              </a:rPr>
              <a:t> </a:t>
            </a:r>
            <a:br>
              <a:rPr lang="sv-SE" sz="2000" baseline="30000" dirty="0">
                <a:solidFill>
                  <a:srgbClr val="000000"/>
                </a:solidFill>
                <a:latin typeface="ArialMT"/>
              </a:rPr>
            </a:br>
            <a:r>
              <a:rPr lang="sv-SE" sz="2000" baseline="30000" dirty="0" err="1">
                <a:solidFill>
                  <a:srgbClr val="000000"/>
                </a:solidFill>
                <a:latin typeface="ArialMT"/>
              </a:rPr>
              <a:t>effort</a:t>
            </a:r>
            <a:r>
              <a:rPr lang="sv-SE" sz="2000" baseline="30000" dirty="0">
                <a:solidFill>
                  <a:srgbClr val="000000"/>
                </a:solidFill>
                <a:latin typeface="ArialMT"/>
              </a:rPr>
              <a:t> of </a:t>
            </a:r>
            <a:r>
              <a:rPr lang="sv-SE" sz="2000" baseline="30000" dirty="0" err="1">
                <a:solidFill>
                  <a:srgbClr val="000000"/>
                </a:solidFill>
                <a:latin typeface="ArialMT"/>
              </a:rPr>
              <a:t>four</a:t>
            </a:r>
            <a:r>
              <a:rPr lang="sv-SE" sz="2000" baseline="30000" dirty="0">
                <a:solidFill>
                  <a:srgbClr val="000000"/>
                </a:solidFill>
                <a:latin typeface="ArialMT"/>
              </a:rPr>
              <a:t> </a:t>
            </a:r>
            <a:r>
              <a:rPr lang="sv-SE" sz="2000" baseline="30000" dirty="0" err="1">
                <a:solidFill>
                  <a:srgbClr val="000000"/>
                </a:solidFill>
                <a:latin typeface="ArialMT"/>
              </a:rPr>
              <a:t>universities</a:t>
            </a:r>
            <a:r>
              <a:rPr lang="sv-SE" sz="2000" baseline="30000" dirty="0">
                <a:solidFill>
                  <a:srgbClr val="000000"/>
                </a:solidFill>
                <a:latin typeface="ArialMT"/>
              </a:rPr>
              <a:t> in Stockholm and Uppsala: Stockholm University, the Karolinska Institutet, KTH Royal </a:t>
            </a:r>
            <a:r>
              <a:rPr lang="sv-SE" sz="2000" baseline="30000" dirty="0" err="1">
                <a:solidFill>
                  <a:srgbClr val="000000"/>
                </a:solidFill>
                <a:latin typeface="ArialMT"/>
              </a:rPr>
              <a:t>Institute</a:t>
            </a:r>
            <a:r>
              <a:rPr lang="sv-SE" sz="2000" baseline="30000" dirty="0">
                <a:solidFill>
                  <a:srgbClr val="000000"/>
                </a:solidFill>
                <a:latin typeface="ArialMT"/>
              </a:rPr>
              <a:t> of Technology and Uppsala University.</a:t>
            </a:r>
          </a:p>
        </p:txBody>
      </p:sp>
      <p:pic>
        <p:nvPicPr>
          <p:cNvPr id="8" name="Bildobjekt 7" descr="universitet_logotyper_liggande.png"/>
          <p:cNvPicPr>
            <a:picLocks noChangeAspect="1"/>
          </p:cNvPicPr>
          <p:nvPr/>
        </p:nvPicPr>
        <p:blipFill>
          <a:blip r:embed="rId2"/>
          <a:stretch>
            <a:fillRect/>
          </a:stretch>
        </p:blipFill>
        <p:spPr>
          <a:xfrm>
            <a:off x="2200370" y="543985"/>
            <a:ext cx="3222111" cy="616251"/>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Rubrikbild">
    <p:spTree>
      <p:nvGrpSpPr>
        <p:cNvPr id="1" name=""/>
        <p:cNvGrpSpPr/>
        <p:nvPr/>
      </p:nvGrpSpPr>
      <p:grpSpPr>
        <a:xfrm>
          <a:off x="0" y="0"/>
          <a:ext cx="0" cy="0"/>
          <a:chOff x="0" y="0"/>
          <a:chExt cx="0" cy="0"/>
        </a:xfrm>
      </p:grpSpPr>
      <p:sp>
        <p:nvSpPr>
          <p:cNvPr id="4" name="Platshållare för text 2"/>
          <p:cNvSpPr>
            <a:spLocks noGrp="1"/>
          </p:cNvSpPr>
          <p:nvPr>
            <p:ph idx="1" hasCustomPrompt="1"/>
          </p:nvPr>
        </p:nvSpPr>
        <p:spPr>
          <a:xfrm>
            <a:off x="260389" y="1518407"/>
            <a:ext cx="8640000" cy="4680000"/>
          </a:xfrm>
          <a:prstGeom prst="rect">
            <a:avLst/>
          </a:prstGeom>
        </p:spPr>
        <p:txBody>
          <a:bodyPr vert="horz" lIns="0" tIns="0" rIns="0" bIns="0" rtlCol="0">
            <a:normAutofit/>
          </a:bodyPr>
          <a:lstStyle/>
          <a:p>
            <a:pPr lvl="0"/>
            <a:r>
              <a:rPr lang="sv-SE" dirty="0"/>
              <a:t>Klicka här för att ändra format på bakgrundstexten</a:t>
            </a:r>
          </a:p>
          <a:p>
            <a:pPr lvl="1"/>
            <a:endParaRPr lang="sv-SE" dirty="0"/>
          </a:p>
          <a:p>
            <a:pPr lvl="1"/>
            <a:r>
              <a:rPr lang="sv-SE" dirty="0"/>
              <a:t>Nivå två</a:t>
            </a:r>
          </a:p>
          <a:p>
            <a:pPr lvl="2"/>
            <a:r>
              <a:rPr lang="sv-SE" dirty="0"/>
              <a:t>Nivå tre</a:t>
            </a:r>
          </a:p>
          <a:p>
            <a:pPr lvl="3"/>
            <a:r>
              <a:rPr lang="sv-SE" dirty="0"/>
              <a:t>Nivå fyra</a:t>
            </a:r>
          </a:p>
          <a:p>
            <a:pPr lvl="4"/>
            <a:r>
              <a:rPr lang="sv-SE" dirty="0"/>
              <a:t>Nivå fem</a:t>
            </a:r>
          </a:p>
        </p:txBody>
      </p:sp>
      <p:sp>
        <p:nvSpPr>
          <p:cNvPr id="5" name="Title 4"/>
          <p:cNvSpPr>
            <a:spLocks noGrp="1"/>
          </p:cNvSpPr>
          <p:nvPr>
            <p:ph type="title"/>
          </p:nvPr>
        </p:nvSpPr>
        <p:spPr>
          <a:xfrm>
            <a:off x="1988191" y="365126"/>
            <a:ext cx="4991450" cy="783658"/>
          </a:xfrm>
          <a:prstGeom prst="rect">
            <a:avLst/>
          </a:prstGeom>
        </p:spPr>
        <p:txBody>
          <a:bodyPr/>
          <a:lstStyle/>
          <a:p>
            <a:r>
              <a:rPr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vå innehållsdelar">
    <p:spTree>
      <p:nvGrpSpPr>
        <p:cNvPr id="1" name=""/>
        <p:cNvGrpSpPr/>
        <p:nvPr/>
      </p:nvGrpSpPr>
      <p:grpSpPr>
        <a:xfrm>
          <a:off x="0" y="0"/>
          <a:ext cx="0" cy="0"/>
          <a:chOff x="0" y="0"/>
          <a:chExt cx="0" cy="0"/>
        </a:xfrm>
      </p:grpSpPr>
      <p:sp>
        <p:nvSpPr>
          <p:cNvPr id="3" name="Platshållare för innehåll 2"/>
          <p:cNvSpPr>
            <a:spLocks noGrp="1"/>
          </p:cNvSpPr>
          <p:nvPr>
            <p:ph sz="half" idx="1"/>
          </p:nvPr>
        </p:nvSpPr>
        <p:spPr>
          <a:xfrm>
            <a:off x="341748" y="1231601"/>
            <a:ext cx="3960000" cy="504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4" name="Platshållare för innehåll 3"/>
          <p:cNvSpPr>
            <a:spLocks noGrp="1"/>
          </p:cNvSpPr>
          <p:nvPr>
            <p:ph sz="half" idx="2"/>
          </p:nvPr>
        </p:nvSpPr>
        <p:spPr>
          <a:xfrm>
            <a:off x="4773273" y="1231601"/>
            <a:ext cx="3960000" cy="504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8" name="Title 7"/>
          <p:cNvSpPr>
            <a:spLocks noGrp="1"/>
          </p:cNvSpPr>
          <p:nvPr>
            <p:ph type="title"/>
          </p:nvPr>
        </p:nvSpPr>
        <p:spPr>
          <a:xfrm>
            <a:off x="1501628" y="365125"/>
            <a:ext cx="5486401" cy="537791"/>
          </a:xfrm>
          <a:prstGeom prst="rect">
            <a:avLst/>
          </a:prstGeom>
        </p:spPr>
        <p:txBody>
          <a:bodyPr/>
          <a:lstStyle/>
          <a:p>
            <a:r>
              <a:rPr lang="en-US"/>
              <a:t>Click to edit Master title style</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Platshållare för innehåll 2"/>
          <p:cNvSpPr>
            <a:spLocks noGrp="1"/>
          </p:cNvSpPr>
          <p:nvPr>
            <p:ph sz="half" idx="1"/>
          </p:nvPr>
        </p:nvSpPr>
        <p:spPr>
          <a:xfrm>
            <a:off x="324970" y="1510018"/>
            <a:ext cx="4032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4" name="Platshållare för innehåll 3"/>
          <p:cNvSpPr>
            <a:spLocks noGrp="1"/>
          </p:cNvSpPr>
          <p:nvPr>
            <p:ph sz="half" idx="2"/>
          </p:nvPr>
        </p:nvSpPr>
        <p:spPr>
          <a:xfrm>
            <a:off x="4756495" y="1510018"/>
            <a:ext cx="4032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5" name="Title 4"/>
          <p:cNvSpPr>
            <a:spLocks noGrp="1"/>
          </p:cNvSpPr>
          <p:nvPr>
            <p:ph type="title"/>
          </p:nvPr>
        </p:nvSpPr>
        <p:spPr>
          <a:xfrm>
            <a:off x="1988191" y="365126"/>
            <a:ext cx="4991450" cy="783658"/>
          </a:xfrm>
          <a:prstGeom prst="rect">
            <a:avLst/>
          </a:prstGeom>
        </p:spPr>
        <p:txBody>
          <a:bodyPr/>
          <a:lstStyle/>
          <a:p>
            <a:r>
              <a:rPr lang="en-US"/>
              <a:t>Click to edit Master title style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Content Placeholder 3"/>
          <p:cNvSpPr>
            <a:spLocks noGrp="1"/>
          </p:cNvSpPr>
          <p:nvPr>
            <p:ph sz="quarter" idx="10" hasCustomPrompt="1"/>
          </p:nvPr>
        </p:nvSpPr>
        <p:spPr>
          <a:xfrm>
            <a:off x="612236" y="2089603"/>
            <a:ext cx="7920000" cy="1260000"/>
          </a:xfrm>
          <a:prstGeom prst="rect">
            <a:avLst/>
          </a:prstGeom>
        </p:spPr>
        <p:txBody>
          <a:bodyPr/>
          <a:lstStyle>
            <a:lvl1pPr marL="0" indent="0" algn="ctr">
              <a:buFontTx/>
              <a:buNone/>
              <a:defRPr sz="4400" b="1" baseline="0">
                <a:latin typeface="+mj-lt"/>
              </a:defRPr>
            </a:lvl1pPr>
          </a:lstStyle>
          <a:p>
            <a:pPr lvl="0"/>
            <a:r>
              <a:rPr lang="en-US" sz="4400" dirty="0" err="1">
                <a:latin typeface="+mj-lt"/>
              </a:rPr>
              <a:t>Frontpage</a:t>
            </a:r>
            <a:r>
              <a:rPr lang="en-US" sz="4400" dirty="0">
                <a:latin typeface="+mj-lt"/>
              </a:rPr>
              <a:t> Title</a:t>
            </a:r>
            <a:endParaRPr lang="en-US" dirty="0"/>
          </a:p>
        </p:txBody>
      </p:sp>
      <p:sp>
        <p:nvSpPr>
          <p:cNvPr id="6" name="Content Placeholder 5"/>
          <p:cNvSpPr>
            <a:spLocks noGrp="1"/>
          </p:cNvSpPr>
          <p:nvPr>
            <p:ph sz="quarter" idx="11" hasCustomPrompt="1"/>
          </p:nvPr>
        </p:nvSpPr>
        <p:spPr>
          <a:xfrm>
            <a:off x="612234" y="3945346"/>
            <a:ext cx="7920001" cy="432000"/>
          </a:xfrm>
          <a:prstGeom prst="rect">
            <a:avLst/>
          </a:prstGeom>
        </p:spPr>
        <p:txBody>
          <a:bodyPr/>
          <a:lstStyle>
            <a:lvl1pPr algn="ctr">
              <a:defRPr sz="1800" baseline="0"/>
            </a:lvl1pPr>
          </a:lstStyle>
          <a:p>
            <a:pPr marL="342900" marR="0" lvl="0" indent="-342900" algn="l" defTabSz="457200" rtl="0" eaLnBrk="1" fontAlgn="auto" latinLnBrk="0" hangingPunct="1">
              <a:lnSpc>
                <a:spcPct val="100000"/>
              </a:lnSpc>
              <a:spcBef>
                <a:spcPct val="20000"/>
              </a:spcBef>
              <a:spcAft>
                <a:spcPts val="0"/>
              </a:spcAft>
              <a:buClrTx/>
              <a:buSzTx/>
              <a:buFont typeface="Arial"/>
              <a:buNone/>
              <a:tabLst/>
              <a:defRPr/>
            </a:pPr>
            <a:r>
              <a:rPr lang="en-US" dirty="0" err="1"/>
              <a:t>Firstname</a:t>
            </a:r>
            <a:r>
              <a:rPr lang="en-US" dirty="0"/>
              <a:t> </a:t>
            </a:r>
            <a:r>
              <a:rPr lang="en-US" dirty="0" err="1"/>
              <a:t>Lastname</a:t>
            </a:r>
            <a:endParaRPr lang="en-US" dirty="0"/>
          </a:p>
        </p:txBody>
      </p:sp>
      <p:sp>
        <p:nvSpPr>
          <p:cNvPr id="7" name="Content Placeholder 5"/>
          <p:cNvSpPr>
            <a:spLocks noGrp="1"/>
          </p:cNvSpPr>
          <p:nvPr>
            <p:ph sz="quarter" idx="12" hasCustomPrompt="1"/>
          </p:nvPr>
        </p:nvSpPr>
        <p:spPr>
          <a:xfrm>
            <a:off x="612235" y="4626460"/>
            <a:ext cx="7920001" cy="432000"/>
          </a:xfrm>
          <a:prstGeom prst="rect">
            <a:avLst/>
          </a:prstGeom>
        </p:spPr>
        <p:txBody>
          <a:bodyPr/>
          <a:lstStyle>
            <a:lvl1pPr algn="ctr">
              <a:defRPr sz="1800" baseline="0"/>
            </a:lvl1pPr>
          </a:lstStyle>
          <a:p>
            <a:pPr marL="342900" marR="0" lvl="0" indent="-342900" algn="l" defTabSz="457200" rtl="0" eaLnBrk="1" fontAlgn="auto" latinLnBrk="0" hangingPunct="1">
              <a:lnSpc>
                <a:spcPct val="100000"/>
              </a:lnSpc>
              <a:spcBef>
                <a:spcPct val="20000"/>
              </a:spcBef>
              <a:spcAft>
                <a:spcPts val="0"/>
              </a:spcAft>
              <a:buClrTx/>
              <a:buSzTx/>
              <a:buFont typeface="Arial"/>
              <a:buNone/>
              <a:tabLst/>
              <a:defRPr/>
            </a:pPr>
            <a:r>
              <a:rPr lang="en-US"/>
              <a:t>Firstname.Lastname@NBIS.se</a:t>
            </a:r>
            <a:endParaRPr lang="en-US" dirty="0"/>
          </a:p>
        </p:txBody>
      </p:sp>
    </p:spTree>
    <p:extLst>
      <p:ext uri="{BB962C8B-B14F-4D97-AF65-F5344CB8AC3E}">
        <p14:creationId xmlns:p14="http://schemas.microsoft.com/office/powerpoint/2010/main" val="1695408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ubrikbild">
    <p:spTree>
      <p:nvGrpSpPr>
        <p:cNvPr id="1" name=""/>
        <p:cNvGrpSpPr/>
        <p:nvPr/>
      </p:nvGrpSpPr>
      <p:grpSpPr>
        <a:xfrm>
          <a:off x="0" y="0"/>
          <a:ext cx="0" cy="0"/>
          <a:chOff x="0" y="0"/>
          <a:chExt cx="0" cy="0"/>
        </a:xfrm>
      </p:grpSpPr>
      <p:sp>
        <p:nvSpPr>
          <p:cNvPr id="8" name="Platshållare för text 2"/>
          <p:cNvSpPr>
            <a:spLocks noGrp="1"/>
          </p:cNvSpPr>
          <p:nvPr>
            <p:ph idx="1" hasCustomPrompt="1"/>
          </p:nvPr>
        </p:nvSpPr>
        <p:spPr>
          <a:xfrm>
            <a:off x="252000" y="1576800"/>
            <a:ext cx="8640000" cy="4629229"/>
          </a:xfrm>
          <a:prstGeom prst="rect">
            <a:avLst/>
          </a:prstGeom>
        </p:spPr>
        <p:txBody>
          <a:bodyPr vert="horz" lIns="0" tIns="0" rIns="0" bIns="0" rtlCol="0">
            <a:normAutofit/>
          </a:bodyPr>
          <a:lstStyle/>
          <a:p>
            <a:pPr lvl="0"/>
            <a:r>
              <a:rPr lang="sv-SE" dirty="0"/>
              <a:t>Klicka här för att ändra format på bakgrundstexten</a:t>
            </a:r>
          </a:p>
          <a:p>
            <a:pPr lvl="1"/>
            <a:r>
              <a:rPr lang="sv-SE" dirty="0"/>
              <a:t>Nivå två</a:t>
            </a:r>
          </a:p>
          <a:p>
            <a:pPr lvl="2"/>
            <a:r>
              <a:rPr lang="sv-SE" dirty="0"/>
              <a:t>Nivå tre</a:t>
            </a:r>
          </a:p>
          <a:p>
            <a:pPr lvl="3"/>
            <a:r>
              <a:rPr lang="sv-SE" dirty="0"/>
              <a:t>Nivå fyra</a:t>
            </a:r>
          </a:p>
          <a:p>
            <a:pPr lvl="4"/>
            <a:r>
              <a:rPr lang="sv-SE" dirty="0"/>
              <a:t>Nivå fem</a:t>
            </a:r>
          </a:p>
        </p:txBody>
      </p:sp>
      <p:sp>
        <p:nvSpPr>
          <p:cNvPr id="4" name="Title 3"/>
          <p:cNvSpPr>
            <a:spLocks noGrp="1"/>
          </p:cNvSpPr>
          <p:nvPr>
            <p:ph type="title" hasCustomPrompt="1"/>
          </p:nvPr>
        </p:nvSpPr>
        <p:spPr>
          <a:xfrm>
            <a:off x="252000" y="630000"/>
            <a:ext cx="6242400" cy="745200"/>
          </a:xfrm>
          <a:prstGeom prst="rect">
            <a:avLst/>
          </a:prstGeom>
        </p:spPr>
        <p:txBody>
          <a:bodyPr/>
          <a:lstStyle>
            <a:lvl1pPr algn="l">
              <a:defRPr/>
            </a:lvl1pPr>
          </a:lstStyle>
          <a:p>
            <a:r>
              <a:rPr lang="en-US" dirty="0"/>
              <a:t>Title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vå innehållsdelar">
    <p:spTree>
      <p:nvGrpSpPr>
        <p:cNvPr id="1" name=""/>
        <p:cNvGrpSpPr/>
        <p:nvPr/>
      </p:nvGrpSpPr>
      <p:grpSpPr>
        <a:xfrm>
          <a:off x="0" y="0"/>
          <a:ext cx="0" cy="0"/>
          <a:chOff x="0" y="0"/>
          <a:chExt cx="0" cy="0"/>
        </a:xfrm>
      </p:grpSpPr>
      <p:sp>
        <p:nvSpPr>
          <p:cNvPr id="3" name="Platshållare för innehåll 2"/>
          <p:cNvSpPr>
            <a:spLocks noGrp="1"/>
          </p:cNvSpPr>
          <p:nvPr>
            <p:ph sz="half" idx="1"/>
          </p:nvPr>
        </p:nvSpPr>
        <p:spPr>
          <a:xfrm>
            <a:off x="341748" y="1576800"/>
            <a:ext cx="3960000" cy="4677932"/>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sv-SE" dirty="0"/>
          </a:p>
        </p:txBody>
      </p:sp>
      <p:sp>
        <p:nvSpPr>
          <p:cNvPr id="4" name="Platshållare för innehåll 3"/>
          <p:cNvSpPr>
            <a:spLocks noGrp="1"/>
          </p:cNvSpPr>
          <p:nvPr>
            <p:ph sz="half" idx="2"/>
          </p:nvPr>
        </p:nvSpPr>
        <p:spPr>
          <a:xfrm>
            <a:off x="4773273" y="1576800"/>
            <a:ext cx="3960000" cy="4677932"/>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dirty="0"/>
          </a:p>
        </p:txBody>
      </p:sp>
      <p:sp>
        <p:nvSpPr>
          <p:cNvPr id="2" name="Title 1"/>
          <p:cNvSpPr>
            <a:spLocks noGrp="1"/>
          </p:cNvSpPr>
          <p:nvPr>
            <p:ph type="title" hasCustomPrompt="1"/>
          </p:nvPr>
        </p:nvSpPr>
        <p:spPr>
          <a:xfrm>
            <a:off x="252000" y="630000"/>
            <a:ext cx="6242400" cy="745200"/>
          </a:xfrm>
          <a:prstGeom prst="rect">
            <a:avLst/>
          </a:prstGeom>
        </p:spPr>
        <p:txBody>
          <a:bodyPr/>
          <a:lstStyle/>
          <a:p>
            <a:r>
              <a:rPr lang="en-US" dirty="0"/>
              <a:t>Title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Rubrik och innehåll">
    <p:spTree>
      <p:nvGrpSpPr>
        <p:cNvPr id="1" name=""/>
        <p:cNvGrpSpPr/>
        <p:nvPr/>
      </p:nvGrpSpPr>
      <p:grpSpPr>
        <a:xfrm>
          <a:off x="0" y="0"/>
          <a:ext cx="0" cy="0"/>
          <a:chOff x="0" y="0"/>
          <a:chExt cx="0" cy="0"/>
        </a:xfrm>
      </p:grpSpPr>
      <p:sp>
        <p:nvSpPr>
          <p:cNvPr id="2" name="Rubrik 1"/>
          <p:cNvSpPr>
            <a:spLocks noGrp="1"/>
          </p:cNvSpPr>
          <p:nvPr>
            <p:ph type="title"/>
          </p:nvPr>
        </p:nvSpPr>
        <p:spPr>
          <a:xfrm>
            <a:off x="307885" y="207284"/>
            <a:ext cx="8543861" cy="635149"/>
          </a:xfrm>
          <a:prstGeom prst="rect">
            <a:avLst/>
          </a:prstGeom>
        </p:spPr>
        <p:txBody>
          <a:bodyPr/>
          <a:lstStyle/>
          <a:p>
            <a:r>
              <a:rPr lang="sv-SE" dirty="0"/>
              <a:t>Klicka här för att ändra format</a:t>
            </a:r>
          </a:p>
        </p:txBody>
      </p:sp>
      <p:sp>
        <p:nvSpPr>
          <p:cNvPr id="3" name="Platshållare för innehåll 2"/>
          <p:cNvSpPr>
            <a:spLocks noGrp="1"/>
          </p:cNvSpPr>
          <p:nvPr>
            <p:ph idx="1"/>
          </p:nvPr>
        </p:nvSpPr>
        <p:spPr>
          <a:xfrm>
            <a:off x="307886" y="1173870"/>
            <a:ext cx="8543861" cy="4952293"/>
          </a:xfrm>
          <a:prstGeom prst="rect">
            <a:avLst/>
          </a:prstGeom>
        </p:spPr>
        <p:txBody>
          <a:bodyPr/>
          <a:lstStyle/>
          <a:p>
            <a:pPr lvl="0"/>
            <a:r>
              <a:rPr lang="sv-SE" dirty="0"/>
              <a:t>Klicka här för att ändra format på bakgrundstexten</a:t>
            </a:r>
          </a:p>
          <a:p>
            <a:pPr lvl="1"/>
            <a:r>
              <a:rPr lang="sv-SE" dirty="0"/>
              <a:t>Nivå två</a:t>
            </a:r>
          </a:p>
          <a:p>
            <a:pPr lvl="2"/>
            <a:r>
              <a:rPr lang="sv-SE" dirty="0"/>
              <a:t>Nivå tre</a:t>
            </a:r>
          </a:p>
          <a:p>
            <a:pPr lvl="3"/>
            <a:r>
              <a:rPr lang="sv-SE" dirty="0"/>
              <a:t>Nivå fyra</a:t>
            </a:r>
          </a:p>
          <a:p>
            <a:pPr lvl="4"/>
            <a:r>
              <a:rPr lang="sv-SE" dirty="0"/>
              <a:t>Nivå fem</a:t>
            </a:r>
          </a:p>
        </p:txBody>
      </p:sp>
      <p:sp>
        <p:nvSpPr>
          <p:cNvPr id="4" name="Platshållare för datum 3"/>
          <p:cNvSpPr>
            <a:spLocks noGrp="1"/>
          </p:cNvSpPr>
          <p:nvPr>
            <p:ph type="dt" sz="half" idx="10"/>
          </p:nvPr>
        </p:nvSpPr>
        <p:spPr>
          <a:xfrm>
            <a:off x="307886" y="6356350"/>
            <a:ext cx="2282914" cy="365125"/>
          </a:xfrm>
          <a:prstGeom prst="rect">
            <a:avLst/>
          </a:prstGeom>
        </p:spPr>
        <p:txBody>
          <a:bodyPr/>
          <a:lstStyle/>
          <a:p>
            <a:fld id="{8CEC639E-0CBF-9D4F-A0BA-59D31147FEB2}" type="datetime1">
              <a:rPr lang="sv-SE" smtClean="0"/>
              <a:pPr/>
              <a:t>2022-12-19</a:t>
            </a:fld>
            <a:endParaRPr lang="sv-SE"/>
          </a:p>
        </p:txBody>
      </p:sp>
      <p:sp>
        <p:nvSpPr>
          <p:cNvPr id="5" name="Platshållare för sidfot 4"/>
          <p:cNvSpPr>
            <a:spLocks noGrp="1"/>
          </p:cNvSpPr>
          <p:nvPr>
            <p:ph type="ftr" sz="quarter" idx="11"/>
          </p:nvPr>
        </p:nvSpPr>
        <p:spPr>
          <a:xfrm>
            <a:off x="3124200" y="6356350"/>
            <a:ext cx="2895600" cy="365125"/>
          </a:xfrm>
          <a:prstGeom prst="rect">
            <a:avLst/>
          </a:prstGeom>
        </p:spPr>
        <p:txBody>
          <a:bodyPr/>
          <a:lstStyle/>
          <a:p>
            <a:endParaRPr lang="sv-SE"/>
          </a:p>
        </p:txBody>
      </p:sp>
      <p:sp>
        <p:nvSpPr>
          <p:cNvPr id="6" name="Platshållare för bildnummer 5"/>
          <p:cNvSpPr>
            <a:spLocks noGrp="1"/>
          </p:cNvSpPr>
          <p:nvPr>
            <p:ph type="sldNum" sz="quarter" idx="12"/>
          </p:nvPr>
        </p:nvSpPr>
        <p:spPr>
          <a:xfrm>
            <a:off x="6553199" y="6356350"/>
            <a:ext cx="2298547" cy="365125"/>
          </a:xfrm>
          <a:prstGeom prst="rect">
            <a:avLst/>
          </a:prstGeom>
        </p:spPr>
        <p:txBody>
          <a:bodyPr/>
          <a:lstStyle/>
          <a:p>
            <a:fld id="{97DED537-10C4-8C40-8E87-51060FF45365}" type="slidenum">
              <a:rPr lang="sv-SE" smtClean="0"/>
              <a:pPr/>
              <a:t>‹#›</a:t>
            </a:fld>
            <a:endParaRPr lang="sv-SE"/>
          </a:p>
        </p:txBody>
      </p:sp>
    </p:spTree>
    <p:extLst>
      <p:ext uri="{BB962C8B-B14F-4D97-AF65-F5344CB8AC3E}">
        <p14:creationId xmlns:p14="http://schemas.microsoft.com/office/powerpoint/2010/main" val="603924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30000" y="2160000"/>
            <a:ext cx="7920000" cy="1260000"/>
          </a:xfrm>
          <a:prstGeom prst="rect">
            <a:avLst/>
          </a:prstGeom>
        </p:spPr>
        <p:txBody>
          <a:bodyPr/>
          <a:lstStyle/>
          <a:p>
            <a:r>
              <a:rPr lang="en-US" dirty="0" err="1"/>
              <a:t>Frontpage</a:t>
            </a:r>
            <a:r>
              <a:rPr lang="en-US" dirty="0"/>
              <a:t> title</a:t>
            </a:r>
          </a:p>
        </p:txBody>
      </p:sp>
      <p:sp>
        <p:nvSpPr>
          <p:cNvPr id="6"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a:solidFill>
                  <a:schemeClr val="bg1"/>
                </a:solidFill>
              </a:rPr>
              <a:t> </a:t>
            </a:r>
            <a:r>
              <a:rPr lang="en-US" baseline="0" dirty="0" err="1">
                <a:solidFill>
                  <a:schemeClr val="bg1"/>
                </a:solidFill>
              </a:rPr>
              <a:t>Lastname</a:t>
            </a:r>
            <a:endParaRPr lang="en-US" baseline="0" dirty="0">
              <a:solidFill>
                <a:schemeClr val="bg1"/>
              </a:solidFill>
            </a:endParaRPr>
          </a:p>
          <a:p>
            <a:pPr algn="ctr"/>
            <a:endParaRPr lang="en-US" baseline="0" dirty="0">
              <a:solidFill>
                <a:schemeClr val="bg1"/>
              </a:solidFill>
            </a:endParaRPr>
          </a:p>
        </p:txBody>
      </p:sp>
      <p:sp>
        <p:nvSpPr>
          <p:cNvPr id="7"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a:solidFill>
                  <a:schemeClr val="bg1"/>
                </a:solidFill>
              </a:rPr>
              <a:t>Firstname</a:t>
            </a:r>
            <a:r>
              <a:rPr lang="en-US" baseline="0" dirty="0" err="1">
                <a:solidFill>
                  <a:schemeClr val="bg1"/>
                </a:solidFill>
              </a:rPr>
              <a:t>.Lastname@NBIS.se</a:t>
            </a:r>
            <a:endParaRPr lang="en-US" baseline="0" dirty="0">
              <a:solidFill>
                <a:schemeClr val="bg1"/>
              </a:solidFill>
            </a:endParaRPr>
          </a:p>
          <a:p>
            <a:pPr algn="ctr"/>
            <a:endParaRPr lang="en-US" baseline="0" dirty="0">
              <a:solidFill>
                <a:schemeClr val="bg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hasCustomPrompt="1"/>
          </p:nvPr>
        </p:nvSpPr>
        <p:spPr>
          <a:xfrm>
            <a:off x="1929041" y="224598"/>
            <a:ext cx="4630723" cy="1134420"/>
          </a:xfrm>
          <a:prstGeom prst="rect">
            <a:avLst/>
          </a:prstGeom>
        </p:spPr>
        <p:txBody>
          <a:bodyPr/>
          <a:lstStyle/>
          <a:p>
            <a:r>
              <a:rPr lang="en-US" dirty="0"/>
              <a:t>Title</a:t>
            </a:r>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3" Type="http://schemas.openxmlformats.org/officeDocument/2006/relationships/theme" Target="../theme/theme10.xml"/><Relationship Id="rId2" Type="http://schemas.openxmlformats.org/officeDocument/2006/relationships/slideLayout" Target="../slideLayouts/slideLayout30.xml"/><Relationship Id="rId1" Type="http://schemas.openxmlformats.org/officeDocument/2006/relationships/slideLayout" Target="../slideLayouts/slideLayout29.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theme" Target="../theme/theme2.xml"/><Relationship Id="rId4"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5" Type="http://schemas.openxmlformats.org/officeDocument/2006/relationships/image" Target="../media/image1.png"/><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5" Type="http://schemas.openxmlformats.org/officeDocument/2006/relationships/image" Target="../media/image1.png"/><Relationship Id="rId4"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5" Type="http://schemas.openxmlformats.org/officeDocument/2006/relationships/image" Target="../media/image1.png"/><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5" Type="http://schemas.openxmlformats.org/officeDocument/2006/relationships/image" Target="../media/image1.png"/><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slideLayout" Target="../slideLayouts/slideLayout27.xml"/><Relationship Id="rId1" Type="http://schemas.openxmlformats.org/officeDocument/2006/relationships/slideLayout" Target="../slideLayouts/slideLayout26.xml"/><Relationship Id="rId4"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11" name="Rak 10"/>
          <p:cNvCxnSpPr/>
          <p:nvPr/>
        </p:nvCxnSpPr>
        <p:spPr>
          <a:xfrm>
            <a:off x="252000" y="1049618"/>
            <a:ext cx="86400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125308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Lst>
  <p:hf hdr="0" ftr="0" dt="0"/>
  <p:txStyles>
    <p:titleStyle>
      <a:lvl1pPr algn="ctr" defTabSz="457200" rtl="0" eaLnBrk="1" latinLnBrk="0" hangingPunct="1">
        <a:spcBef>
          <a:spcPct val="0"/>
        </a:spcBef>
        <a:buNone/>
        <a:defRPr sz="2800" b="1" i="0" kern="1200">
          <a:solidFill>
            <a:schemeClr val="tx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88C9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327199"/>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9" name="Bildobjekt 18" descr="pattern_DNA.png"/>
          <p:cNvPicPr>
            <a:picLocks noChangeAspect="1"/>
          </p:cNvPicPr>
          <p:nvPr/>
        </p:nvPicPr>
        <p:blipFill>
          <a:blip r:embed="rId4"/>
          <a:srcRect l="16309" r="52907" b="38300"/>
          <a:stretch>
            <a:fillRect/>
          </a:stretch>
        </p:blipFill>
        <p:spPr>
          <a:xfrm>
            <a:off x="0" y="2262966"/>
            <a:ext cx="9144000" cy="4595034"/>
          </a:xfrm>
          <a:prstGeom prst="rect">
            <a:avLst/>
          </a:prstGeom>
        </p:spPr>
      </p:pic>
    </p:spTree>
    <p:extLst>
      <p:ext uri="{BB962C8B-B14F-4D97-AF65-F5344CB8AC3E}">
        <p14:creationId xmlns:p14="http://schemas.microsoft.com/office/powerpoint/2010/main" val="589563868"/>
      </p:ext>
    </p:extLst>
  </p:cSld>
  <p:clrMap bg1="lt1" tx1="dk1" bg2="lt2" tx2="dk2" accent1="accent1" accent2="accent2" accent3="accent3" accent4="accent4" accent5="accent5" accent6="accent6" hlink="hlink" folHlink="folHlink"/>
  <p:sldLayoutIdLst>
    <p:sldLayoutId id="2147483718" r:id="rId1"/>
    <p:sldLayoutId id="2147483719" r:id="rId2"/>
  </p:sldLayoutIdLst>
  <p:hf hdr="0" ftr="0" dt="0"/>
  <p:txStyles>
    <p:titleStyle>
      <a:lvl1pPr algn="ctr" defTabSz="457200" rtl="0" eaLnBrk="1" latinLnBrk="0" hangingPunct="1">
        <a:spcBef>
          <a:spcPct val="0"/>
        </a:spcBef>
        <a:buNone/>
        <a:defRPr sz="32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11" name="Rak 10"/>
          <p:cNvCxnSpPr/>
          <p:nvPr/>
        </p:nvCxnSpPr>
        <p:spPr>
          <a:xfrm>
            <a:off x="252000" y="1425600"/>
            <a:ext cx="86400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71152853"/>
      </p:ext>
    </p:extLst>
  </p:cSld>
  <p:clrMap bg1="lt1" tx1="dk1" bg2="lt2" tx2="dk2" accent1="accent1" accent2="accent2" accent3="accent3" accent4="accent4" accent5="accent5" accent6="accent6" hlink="hlink" folHlink="folHlink"/>
  <p:sldLayoutIdLst>
    <p:sldLayoutId id="2147483720" r:id="rId1"/>
    <p:sldLayoutId id="2147483687" r:id="rId2"/>
    <p:sldLayoutId id="2147483688" r:id="rId3"/>
    <p:sldLayoutId id="2147483721" r:id="rId4"/>
  </p:sldLayoutIdLst>
  <p:hf hdr="0" ftr="0" dt="0"/>
  <p:txStyles>
    <p:titleStyle>
      <a:lvl1pPr algn="l" defTabSz="457200" rtl="0" eaLnBrk="1" latinLnBrk="0" hangingPunct="1">
        <a:spcBef>
          <a:spcPct val="0"/>
        </a:spcBef>
        <a:buNone/>
        <a:defRPr sz="4400" b="1" i="0" kern="1200">
          <a:solidFill>
            <a:schemeClr val="tx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88C9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spTree>
    <p:extLst>
      <p:ext uri="{BB962C8B-B14F-4D97-AF65-F5344CB8AC3E}">
        <p14:creationId xmlns:p14="http://schemas.microsoft.com/office/powerpoint/2010/main" val="510587570"/>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Lst>
  <p:hf hdr="0" ftr="0" dt="0"/>
  <p:txStyles>
    <p:titleStyle>
      <a:lvl1pPr algn="ctr"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spTree>
    <p:extLst>
      <p:ext uri="{BB962C8B-B14F-4D97-AF65-F5344CB8AC3E}">
        <p14:creationId xmlns:p14="http://schemas.microsoft.com/office/powerpoint/2010/main" val="100635578"/>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Lst>
  <p:hf hdr="0" ftr="0" dt="0"/>
  <p:txStyles>
    <p:titleStyle>
      <a:lvl1pPr algn="ctr"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1" name="Picture 10" descr="pattern_DNA.png"/>
          <p:cNvPicPr>
            <a:picLocks noChangeAspect="1"/>
          </p:cNvPicPr>
          <p:nvPr/>
        </p:nvPicPr>
        <p:blipFill>
          <a:blip r:embed="rId5">
            <a:alphaModFix amt="70000"/>
          </a:blip>
          <a:srcRect l="16309" r="52907" b="38300"/>
          <a:stretch>
            <a:fillRect/>
          </a:stretch>
        </p:blipFill>
        <p:spPr>
          <a:xfrm rot="20142243">
            <a:off x="4777608" y="4965948"/>
            <a:ext cx="5026748" cy="2526036"/>
          </a:xfrm>
          <a:custGeom>
            <a:avLst/>
            <a:gdLst>
              <a:gd name="connsiteX0" fmla="*/ 0 w 5026748"/>
              <a:gd name="connsiteY0" fmla="*/ 1819133 h 2526036"/>
              <a:gd name="connsiteX1" fmla="*/ 1565911 w 5026748"/>
              <a:gd name="connsiteY1" fmla="*/ 2526036 h 2526036"/>
              <a:gd name="connsiteX2" fmla="*/ 0 w 5026748"/>
              <a:gd name="connsiteY2" fmla="*/ 2526036 h 2526036"/>
              <a:gd name="connsiteX3" fmla="*/ 5026747 w 5026748"/>
              <a:gd name="connsiteY3" fmla="*/ 0 h 2526036"/>
              <a:gd name="connsiteX4" fmla="*/ 5026748 w 5026748"/>
              <a:gd name="connsiteY4" fmla="*/ 199091 h 2526036"/>
              <a:gd name="connsiteX5" fmla="*/ 3976291 w 5026748"/>
              <a:gd name="connsiteY5" fmla="*/ 2526036 h 2526036"/>
              <a:gd name="connsiteX6" fmla="*/ 3782353 w 5026748"/>
              <a:gd name="connsiteY6" fmla="*/ 2526036 h 2526036"/>
              <a:gd name="connsiteX7" fmla="*/ 0 w 5026748"/>
              <a:gd name="connsiteY7" fmla="*/ 818560 h 2526036"/>
              <a:gd name="connsiteX8" fmla="*/ 0 w 5026748"/>
              <a:gd name="connsiteY8" fmla="*/ 0 h 2526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26748" h="2526036">
                <a:moveTo>
                  <a:pt x="0" y="1819133"/>
                </a:moveTo>
                <a:lnTo>
                  <a:pt x="1565911" y="2526036"/>
                </a:lnTo>
                <a:lnTo>
                  <a:pt x="0" y="2526036"/>
                </a:lnTo>
                <a:close/>
                <a:moveTo>
                  <a:pt x="5026747" y="0"/>
                </a:moveTo>
                <a:lnTo>
                  <a:pt x="5026748" y="199091"/>
                </a:lnTo>
                <a:lnTo>
                  <a:pt x="3976291" y="2526036"/>
                </a:lnTo>
                <a:lnTo>
                  <a:pt x="3782353" y="2526036"/>
                </a:lnTo>
                <a:lnTo>
                  <a:pt x="0" y="818560"/>
                </a:lnTo>
                <a:lnTo>
                  <a:pt x="0" y="0"/>
                </a:lnTo>
                <a:close/>
              </a:path>
            </a:pathLst>
          </a:custGeom>
        </p:spPr>
      </p:pic>
    </p:spTree>
    <p:extLst>
      <p:ext uri="{BB962C8B-B14F-4D97-AF65-F5344CB8AC3E}">
        <p14:creationId xmlns:p14="http://schemas.microsoft.com/office/powerpoint/2010/main" val="131252925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Lst>
  <p:hf hdr="0" ftr="0" dt="0"/>
  <p:txStyles>
    <p:titleStyle>
      <a:lvl1pPr algn="l"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1" name="Picture 10" descr="pattern_DNA.png"/>
          <p:cNvPicPr>
            <a:picLocks noChangeAspect="1"/>
          </p:cNvPicPr>
          <p:nvPr/>
        </p:nvPicPr>
        <p:blipFill>
          <a:blip r:embed="rId5">
            <a:alphaModFix amt="70000"/>
          </a:blip>
          <a:srcRect l="16309" r="52907" b="38300"/>
          <a:stretch>
            <a:fillRect/>
          </a:stretch>
        </p:blipFill>
        <p:spPr>
          <a:xfrm rot="20341434">
            <a:off x="6401804" y="5824448"/>
            <a:ext cx="3104010" cy="1559824"/>
          </a:xfrm>
          <a:custGeom>
            <a:avLst/>
            <a:gdLst>
              <a:gd name="connsiteX0" fmla="*/ 0 w 3104010"/>
              <a:gd name="connsiteY0" fmla="*/ 1174740 h 1559824"/>
              <a:gd name="connsiteX1" fmla="*/ 1004430 w 3104010"/>
              <a:gd name="connsiteY1" fmla="*/ 1559824 h 1559824"/>
              <a:gd name="connsiteX2" fmla="*/ 0 w 3104010"/>
              <a:gd name="connsiteY2" fmla="*/ 1559824 h 1559824"/>
              <a:gd name="connsiteX3" fmla="*/ 2555195 w 3104010"/>
              <a:gd name="connsiteY3" fmla="*/ 1488008 h 1559824"/>
              <a:gd name="connsiteX4" fmla="*/ 2742515 w 3104010"/>
              <a:gd name="connsiteY4" fmla="*/ 1559824 h 1559824"/>
              <a:gd name="connsiteX5" fmla="*/ 2527661 w 3104010"/>
              <a:gd name="connsiteY5" fmla="*/ 1559824 h 1559824"/>
              <a:gd name="connsiteX6" fmla="*/ 3104010 w 3104010"/>
              <a:gd name="connsiteY6" fmla="*/ 0 h 1559824"/>
              <a:gd name="connsiteX7" fmla="*/ 3104010 w 3104010"/>
              <a:gd name="connsiteY7" fmla="*/ 96975 h 1559824"/>
              <a:gd name="connsiteX8" fmla="*/ 3090484 w 3104010"/>
              <a:gd name="connsiteY8" fmla="*/ 91790 h 1559824"/>
              <a:gd name="connsiteX9" fmla="*/ 2569298 w 3104010"/>
              <a:gd name="connsiteY9" fmla="*/ 1451221 h 1559824"/>
              <a:gd name="connsiteX10" fmla="*/ 0 w 3104010"/>
              <a:gd name="connsiteY10" fmla="*/ 466189 h 1559824"/>
              <a:gd name="connsiteX11" fmla="*/ 0 w 3104010"/>
              <a:gd name="connsiteY11" fmla="*/ 0 h 1559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4010" h="1559824">
                <a:moveTo>
                  <a:pt x="0" y="1174740"/>
                </a:moveTo>
                <a:lnTo>
                  <a:pt x="1004430" y="1559824"/>
                </a:lnTo>
                <a:lnTo>
                  <a:pt x="0" y="1559824"/>
                </a:lnTo>
                <a:close/>
                <a:moveTo>
                  <a:pt x="2555195" y="1488008"/>
                </a:moveTo>
                <a:lnTo>
                  <a:pt x="2742515" y="1559824"/>
                </a:lnTo>
                <a:lnTo>
                  <a:pt x="2527661" y="1559824"/>
                </a:lnTo>
                <a:close/>
                <a:moveTo>
                  <a:pt x="3104010" y="0"/>
                </a:moveTo>
                <a:lnTo>
                  <a:pt x="3104010" y="96975"/>
                </a:lnTo>
                <a:lnTo>
                  <a:pt x="3090484" y="91790"/>
                </a:lnTo>
                <a:lnTo>
                  <a:pt x="2569298" y="1451221"/>
                </a:lnTo>
                <a:lnTo>
                  <a:pt x="0" y="466189"/>
                </a:lnTo>
                <a:lnTo>
                  <a:pt x="0" y="0"/>
                </a:lnTo>
                <a:close/>
              </a:path>
            </a:pathLst>
          </a:custGeom>
        </p:spPr>
      </p:pic>
    </p:spTree>
    <p:extLst>
      <p:ext uri="{BB962C8B-B14F-4D97-AF65-F5344CB8AC3E}">
        <p14:creationId xmlns:p14="http://schemas.microsoft.com/office/powerpoint/2010/main" val="727200415"/>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Lst>
  <p:hf hdr="0" ftr="0" dt="0"/>
  <p:txStyles>
    <p:titleStyle>
      <a:lvl1pPr algn="l"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0" name="Bildobjekt 18" descr="pattern_DNA.png"/>
          <p:cNvPicPr>
            <a:picLocks noChangeAspect="1"/>
          </p:cNvPicPr>
          <p:nvPr/>
        </p:nvPicPr>
        <p:blipFill>
          <a:blip r:embed="rId5">
            <a:alphaModFix amt="70000"/>
            <a:duotone>
              <a:prstClr val="black"/>
              <a:schemeClr val="accent1">
                <a:tint val="45000"/>
                <a:satMod val="400000"/>
              </a:schemeClr>
            </a:duotone>
          </a:blip>
          <a:srcRect l="16309" r="52907" b="38300"/>
          <a:stretch>
            <a:fillRect/>
          </a:stretch>
        </p:blipFill>
        <p:spPr>
          <a:xfrm rot="20142243">
            <a:off x="4777609" y="4965948"/>
            <a:ext cx="5026747" cy="2526036"/>
          </a:xfrm>
          <a:prstGeom prst="rect">
            <a:avLst/>
          </a:prstGeom>
        </p:spPr>
      </p:pic>
    </p:spTree>
    <p:extLst>
      <p:ext uri="{BB962C8B-B14F-4D97-AF65-F5344CB8AC3E}">
        <p14:creationId xmlns:p14="http://schemas.microsoft.com/office/powerpoint/2010/main" val="727939828"/>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Lst>
  <p:hf hdr="0" ftr="0" dt="0"/>
  <p:txStyles>
    <p:titleStyle>
      <a:lvl1pPr algn="l"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24" name="Picture 23" descr="pattern_DNA.png"/>
          <p:cNvPicPr>
            <a:picLocks noChangeAspect="1"/>
          </p:cNvPicPr>
          <p:nvPr/>
        </p:nvPicPr>
        <p:blipFill>
          <a:blip r:embed="rId5">
            <a:alphaModFix amt="70000"/>
            <a:duotone>
              <a:prstClr val="black"/>
              <a:schemeClr val="accent1">
                <a:tint val="45000"/>
                <a:satMod val="400000"/>
              </a:schemeClr>
            </a:duotone>
          </a:blip>
          <a:srcRect l="16309" r="52907" b="38300"/>
          <a:stretch>
            <a:fillRect/>
          </a:stretch>
        </p:blipFill>
        <p:spPr>
          <a:xfrm rot="20204075">
            <a:off x="5972594" y="5537589"/>
            <a:ext cx="3626348" cy="1822309"/>
          </a:xfrm>
          <a:custGeom>
            <a:avLst/>
            <a:gdLst>
              <a:gd name="connsiteX0" fmla="*/ 3626348 w 3626348"/>
              <a:gd name="connsiteY0" fmla="*/ 0 h 1822309"/>
              <a:gd name="connsiteX1" fmla="*/ 3626348 w 3626348"/>
              <a:gd name="connsiteY1" fmla="*/ 132646 h 1822309"/>
              <a:gd name="connsiteX2" fmla="*/ 2899873 w 3626348"/>
              <a:gd name="connsiteY2" fmla="*/ 1822309 h 1822309"/>
              <a:gd name="connsiteX3" fmla="*/ 2896258 w 3626348"/>
              <a:gd name="connsiteY3" fmla="*/ 1822309 h 1822309"/>
              <a:gd name="connsiteX4" fmla="*/ 0 w 3626348"/>
              <a:gd name="connsiteY4" fmla="*/ 577055 h 1822309"/>
              <a:gd name="connsiteX5" fmla="*/ 0 w 3626348"/>
              <a:gd name="connsiteY5" fmla="*/ 0 h 182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48" h="1822309">
                <a:moveTo>
                  <a:pt x="3626348" y="0"/>
                </a:moveTo>
                <a:lnTo>
                  <a:pt x="3626348" y="132646"/>
                </a:lnTo>
                <a:lnTo>
                  <a:pt x="2899873" y="1822309"/>
                </a:lnTo>
                <a:lnTo>
                  <a:pt x="2896258" y="1822309"/>
                </a:lnTo>
                <a:lnTo>
                  <a:pt x="0" y="577055"/>
                </a:lnTo>
                <a:lnTo>
                  <a:pt x="0" y="0"/>
                </a:lnTo>
                <a:close/>
              </a:path>
            </a:pathLst>
          </a:custGeom>
        </p:spPr>
      </p:pic>
    </p:spTree>
    <p:extLst>
      <p:ext uri="{BB962C8B-B14F-4D97-AF65-F5344CB8AC3E}">
        <p14:creationId xmlns:p14="http://schemas.microsoft.com/office/powerpoint/2010/main" val="270352237"/>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Lst>
  <p:hf hdr="0" ftr="0" dt="0"/>
  <p:txStyles>
    <p:titleStyle>
      <a:lvl1pPr algn="l"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8" name="Rak 7"/>
          <p:cNvCxnSpPr/>
          <p:nvPr/>
        </p:nvCxnSpPr>
        <p:spPr>
          <a:xfrm>
            <a:off x="252000" y="1649586"/>
            <a:ext cx="86400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82133854"/>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Lst>
  <p:hf hdr="0" ftr="0" dt="0"/>
  <p:txStyles>
    <p:titleStyle>
      <a:lvl1pPr algn="ctr" defTabSz="457200" rtl="0" eaLnBrk="1" latinLnBrk="0" hangingPunct="1">
        <a:spcBef>
          <a:spcPct val="0"/>
        </a:spcBef>
        <a:buNone/>
        <a:defRPr sz="3200" b="1" i="0" kern="1200">
          <a:solidFill>
            <a:schemeClr val="tx1"/>
          </a:solidFill>
          <a:latin typeface="Century Gothic" charset="0"/>
          <a:ea typeface="Century Gothic" charset="0"/>
          <a:cs typeface="Century Gothic" charset="0"/>
        </a:defRPr>
      </a:lvl1pPr>
    </p:titleStyle>
    <p:bodyStyle>
      <a:lvl1pPr marL="342900" indent="-34290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1pPr>
      <a:lvl2pPr marL="742950" indent="-28575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2pPr>
      <a:lvl3pPr marL="1143000" indent="-22860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3pPr>
      <a:lvl4pPr marL="1600200" indent="-22860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4pPr>
      <a:lvl5pPr marL="2057400" indent="-22860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3" Type="http://schemas.openxmlformats.org/officeDocument/2006/relationships/hyperlink" Target="https://software.broadinstitute.org/gatk/best-practices/" TargetMode="External"/><Relationship Id="rId2" Type="http://schemas.openxmlformats.org/officeDocument/2006/relationships/notesSlide" Target="../notesSlides/notesSlide10.xml"/><Relationship Id="rId1" Type="http://schemas.openxmlformats.org/officeDocument/2006/relationships/slideLayout" Target="../slideLayouts/slideLayout26.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hyperlink" Target="https://www.youtube.com/watch?v=fCd6B5HRaZ8"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s://software.broadinstitute.org/gatk/best-practices/" TargetMode="External"/><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latshållare för innehåll 7">
            <a:extLst>
              <a:ext uri="{FF2B5EF4-FFF2-40B4-BE49-F238E27FC236}">
                <a16:creationId xmlns:a16="http://schemas.microsoft.com/office/drawing/2014/main" id="{36D0A602-77EA-FB40-B120-D7BDB3BFBB00}"/>
              </a:ext>
            </a:extLst>
          </p:cNvPr>
          <p:cNvSpPr>
            <a:spLocks noGrp="1"/>
          </p:cNvSpPr>
          <p:nvPr>
            <p:ph idx="1"/>
          </p:nvPr>
        </p:nvSpPr>
        <p:spPr>
          <a:xfrm>
            <a:off x="737184" y="3125339"/>
            <a:ext cx="5365037" cy="2294866"/>
          </a:xfrm>
        </p:spPr>
        <p:txBody>
          <a:bodyPr>
            <a:normAutofit lnSpcReduction="10000"/>
          </a:bodyPr>
          <a:lstStyle/>
          <a:p>
            <a:pPr marL="0" indent="0">
              <a:buNone/>
            </a:pPr>
            <a:r>
              <a:rPr lang="vi-VN" dirty="0"/>
              <a:t>PGS. TS. Nguyễn Quang Uy. </a:t>
            </a:r>
            <a:endParaRPr lang="en-US" dirty="0"/>
          </a:p>
          <a:p>
            <a:pPr marL="0" indent="0">
              <a:buNone/>
            </a:pPr>
            <a:r>
              <a:rPr lang="vi-VN" dirty="0"/>
              <a:t>TS. Đỗ Văn Hoàn. </a:t>
            </a:r>
            <a:endParaRPr lang="en-US" dirty="0"/>
          </a:p>
          <a:p>
            <a:pPr marL="0" indent="0">
              <a:buNone/>
            </a:pPr>
            <a:r>
              <a:rPr lang="vi-VN" dirty="0"/>
              <a:t>Trần Thanh Phương. </a:t>
            </a:r>
            <a:endParaRPr lang="en-US" dirty="0"/>
          </a:p>
          <a:p>
            <a:pPr marL="0" indent="0">
              <a:buNone/>
            </a:pPr>
            <a:r>
              <a:rPr lang="vi-VN" dirty="0"/>
              <a:t>Trần Xuân Công. </a:t>
            </a:r>
            <a:endParaRPr lang="en-US" dirty="0"/>
          </a:p>
          <a:p>
            <a:pPr marL="0" indent="0">
              <a:buNone/>
            </a:pPr>
            <a:r>
              <a:rPr lang="vi-VN" dirty="0"/>
              <a:t>Bảo Anh.</a:t>
            </a:r>
            <a:endParaRPr lang="en-GB" dirty="0"/>
          </a:p>
          <a:p>
            <a:pPr marL="0" indent="0">
              <a:buNone/>
            </a:pPr>
            <a:r>
              <a:rPr lang="en-GB" b="1" dirty="0"/>
              <a:t>Bioinformatics Group - Le </a:t>
            </a:r>
            <a:r>
              <a:rPr lang="en-GB" b="1" dirty="0" err="1"/>
              <a:t>Quy</a:t>
            </a:r>
            <a:r>
              <a:rPr lang="en-GB" b="1" dirty="0"/>
              <a:t> Don Technical University</a:t>
            </a:r>
          </a:p>
        </p:txBody>
      </p:sp>
      <p:sp>
        <p:nvSpPr>
          <p:cNvPr id="9" name="Rubrik 8">
            <a:extLst>
              <a:ext uri="{FF2B5EF4-FFF2-40B4-BE49-F238E27FC236}">
                <a16:creationId xmlns:a16="http://schemas.microsoft.com/office/drawing/2014/main" id="{9F31AE00-5B62-8F44-A009-83C5B34063F6}"/>
              </a:ext>
            </a:extLst>
          </p:cNvPr>
          <p:cNvSpPr>
            <a:spLocks noGrp="1"/>
          </p:cNvSpPr>
          <p:nvPr>
            <p:ph type="title"/>
          </p:nvPr>
        </p:nvSpPr>
        <p:spPr>
          <a:xfrm>
            <a:off x="184582" y="1778305"/>
            <a:ext cx="6749618" cy="1216403"/>
          </a:xfrm>
        </p:spPr>
        <p:txBody>
          <a:bodyPr/>
          <a:lstStyle/>
          <a:p>
            <a:pPr algn="l"/>
            <a:r>
              <a:rPr lang="en-GB" dirty="0"/>
              <a:t>Predict clinical effects using NGS data</a:t>
            </a:r>
          </a:p>
        </p:txBody>
      </p:sp>
    </p:spTree>
    <p:extLst>
      <p:ext uri="{BB962C8B-B14F-4D97-AF65-F5344CB8AC3E}">
        <p14:creationId xmlns:p14="http://schemas.microsoft.com/office/powerpoint/2010/main" val="1131714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1954" y="2768931"/>
            <a:ext cx="6421743" cy="1248035"/>
          </a:xfrm>
        </p:spPr>
        <p:txBody>
          <a:bodyPr>
            <a:noAutofit/>
          </a:bodyPr>
          <a:lstStyle/>
          <a:p>
            <a:pPr marL="0" indent="0">
              <a:buNone/>
            </a:pPr>
            <a:r>
              <a:rPr lang="en-US" sz="3200" dirty="0"/>
              <a:t>Bam file is a binary representation of the Sam file</a:t>
            </a:r>
            <a:endParaRPr lang="en-US" sz="3200" i="1" dirty="0"/>
          </a:p>
          <a:p>
            <a:endParaRPr lang="en-US" sz="3200" dirty="0"/>
          </a:p>
        </p:txBody>
      </p:sp>
      <p:sp>
        <p:nvSpPr>
          <p:cNvPr id="3" name="Title 2"/>
          <p:cNvSpPr>
            <a:spLocks noGrp="1"/>
          </p:cNvSpPr>
          <p:nvPr>
            <p:ph type="title"/>
          </p:nvPr>
        </p:nvSpPr>
        <p:spPr/>
        <p:txBody>
          <a:bodyPr/>
          <a:lstStyle/>
          <a:p>
            <a:r>
              <a:rPr lang="en-US" dirty="0"/>
              <a:t>Convert to Bam </a:t>
            </a:r>
          </a:p>
        </p:txBody>
      </p:sp>
    </p:spTree>
    <p:extLst>
      <p:ext uri="{BB962C8B-B14F-4D97-AF65-F5344CB8AC3E}">
        <p14:creationId xmlns:p14="http://schemas.microsoft.com/office/powerpoint/2010/main" val="365891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ubrik 2">
            <a:extLst>
              <a:ext uri="{FF2B5EF4-FFF2-40B4-BE49-F238E27FC236}">
                <a16:creationId xmlns:a16="http://schemas.microsoft.com/office/drawing/2014/main" id="{83E2D1A4-69E5-1F49-958B-E4C0E0C3C5ED}"/>
              </a:ext>
            </a:extLst>
          </p:cNvPr>
          <p:cNvSpPr>
            <a:spLocks noGrp="1"/>
          </p:cNvSpPr>
          <p:nvPr>
            <p:ph type="title"/>
          </p:nvPr>
        </p:nvSpPr>
        <p:spPr>
          <a:xfrm>
            <a:off x="557978" y="354572"/>
            <a:ext cx="6165186" cy="745200"/>
          </a:xfrm>
        </p:spPr>
        <p:txBody>
          <a:bodyPr/>
          <a:lstStyle/>
          <a:p>
            <a:r>
              <a:rPr lang="en-GB" dirty="0"/>
              <a:t>Variant calling</a:t>
            </a:r>
          </a:p>
        </p:txBody>
      </p:sp>
      <p:sp>
        <p:nvSpPr>
          <p:cNvPr id="5" name="TextBox 1">
            <a:extLst>
              <a:ext uri="{FF2B5EF4-FFF2-40B4-BE49-F238E27FC236}">
                <a16:creationId xmlns:a16="http://schemas.microsoft.com/office/drawing/2014/main" id="{D1DA30B9-3D97-4740-92F4-0BF227732986}"/>
              </a:ext>
            </a:extLst>
          </p:cNvPr>
          <p:cNvSpPr txBox="1"/>
          <p:nvPr/>
        </p:nvSpPr>
        <p:spPr>
          <a:xfrm>
            <a:off x="6389692" y="1922489"/>
            <a:ext cx="1336236" cy="369332"/>
          </a:xfrm>
          <a:prstGeom prst="rect">
            <a:avLst/>
          </a:prstGeom>
          <a:noFill/>
        </p:spPr>
        <p:txBody>
          <a:bodyPr wrap="none" rtlCol="0">
            <a:spAutoFit/>
          </a:bodyPr>
          <a:lstStyle/>
          <a:p>
            <a:r>
              <a:rPr lang="en-US" dirty="0"/>
              <a:t>FASTQ files</a:t>
            </a:r>
          </a:p>
        </p:txBody>
      </p:sp>
      <p:sp>
        <p:nvSpPr>
          <p:cNvPr id="6" name="TextBox 8">
            <a:extLst>
              <a:ext uri="{FF2B5EF4-FFF2-40B4-BE49-F238E27FC236}">
                <a16:creationId xmlns:a16="http://schemas.microsoft.com/office/drawing/2014/main" id="{11D7F9A8-88EB-5C43-84A1-9EBA9CDC03CE}"/>
              </a:ext>
            </a:extLst>
          </p:cNvPr>
          <p:cNvSpPr txBox="1"/>
          <p:nvPr/>
        </p:nvSpPr>
        <p:spPr>
          <a:xfrm>
            <a:off x="6389692" y="3968447"/>
            <a:ext cx="1168521" cy="369332"/>
          </a:xfrm>
          <a:prstGeom prst="rect">
            <a:avLst/>
          </a:prstGeom>
          <a:noFill/>
        </p:spPr>
        <p:txBody>
          <a:bodyPr wrap="none" rtlCol="0">
            <a:spAutoFit/>
          </a:bodyPr>
          <a:lstStyle/>
          <a:p>
            <a:r>
              <a:rPr lang="en-US" dirty="0"/>
              <a:t>BAM files</a:t>
            </a:r>
          </a:p>
        </p:txBody>
      </p:sp>
      <p:cxnSp>
        <p:nvCxnSpPr>
          <p:cNvPr id="7" name="Straight Connector 10">
            <a:extLst>
              <a:ext uri="{FF2B5EF4-FFF2-40B4-BE49-F238E27FC236}">
                <a16:creationId xmlns:a16="http://schemas.microsoft.com/office/drawing/2014/main" id="{1DE5D129-3F46-6240-9CCF-AAC9A8703E12}"/>
              </a:ext>
            </a:extLst>
          </p:cNvPr>
          <p:cNvCxnSpPr>
            <a:cxnSpLocks/>
          </p:cNvCxnSpPr>
          <p:nvPr/>
        </p:nvCxnSpPr>
        <p:spPr>
          <a:xfrm>
            <a:off x="6092670" y="1803842"/>
            <a:ext cx="0" cy="606627"/>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cxnSp>
        <p:nvCxnSpPr>
          <p:cNvPr id="8" name="Straight Connector 12">
            <a:extLst>
              <a:ext uri="{FF2B5EF4-FFF2-40B4-BE49-F238E27FC236}">
                <a16:creationId xmlns:a16="http://schemas.microsoft.com/office/drawing/2014/main" id="{18146D47-A163-6649-916B-39B4486E5B1A}"/>
              </a:ext>
            </a:extLst>
          </p:cNvPr>
          <p:cNvCxnSpPr>
            <a:cxnSpLocks/>
          </p:cNvCxnSpPr>
          <p:nvPr/>
        </p:nvCxnSpPr>
        <p:spPr>
          <a:xfrm>
            <a:off x="6092670" y="3818609"/>
            <a:ext cx="0" cy="669008"/>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cxnSp>
        <p:nvCxnSpPr>
          <p:cNvPr id="9" name="Straight Connector 21">
            <a:extLst>
              <a:ext uri="{FF2B5EF4-FFF2-40B4-BE49-F238E27FC236}">
                <a16:creationId xmlns:a16="http://schemas.microsoft.com/office/drawing/2014/main" id="{AA8D0F12-E572-D647-91A7-BF60A791D4CB}"/>
              </a:ext>
            </a:extLst>
          </p:cNvPr>
          <p:cNvCxnSpPr>
            <a:cxnSpLocks/>
          </p:cNvCxnSpPr>
          <p:nvPr/>
        </p:nvCxnSpPr>
        <p:spPr>
          <a:xfrm>
            <a:off x="6092670" y="5754416"/>
            <a:ext cx="0" cy="624545"/>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sp>
        <p:nvSpPr>
          <p:cNvPr id="10" name="TextBox 25">
            <a:extLst>
              <a:ext uri="{FF2B5EF4-FFF2-40B4-BE49-F238E27FC236}">
                <a16:creationId xmlns:a16="http://schemas.microsoft.com/office/drawing/2014/main" id="{59822D1E-CE3F-6046-90B9-8B93E1815993}"/>
              </a:ext>
            </a:extLst>
          </p:cNvPr>
          <p:cNvSpPr txBox="1"/>
          <p:nvPr/>
        </p:nvSpPr>
        <p:spPr>
          <a:xfrm>
            <a:off x="6389692" y="5882022"/>
            <a:ext cx="1114758" cy="369332"/>
          </a:xfrm>
          <a:prstGeom prst="rect">
            <a:avLst/>
          </a:prstGeom>
          <a:noFill/>
        </p:spPr>
        <p:txBody>
          <a:bodyPr wrap="none" rtlCol="0">
            <a:spAutoFit/>
          </a:bodyPr>
          <a:lstStyle/>
          <a:p>
            <a:r>
              <a:rPr lang="en-US" dirty="0"/>
              <a:t>VCF files</a:t>
            </a:r>
          </a:p>
        </p:txBody>
      </p:sp>
      <p:graphicFrame>
        <p:nvGraphicFramePr>
          <p:cNvPr id="14" name="Content Placeholder 3">
            <a:extLst>
              <a:ext uri="{FF2B5EF4-FFF2-40B4-BE49-F238E27FC236}">
                <a16:creationId xmlns:a16="http://schemas.microsoft.com/office/drawing/2014/main" id="{FFC7FE98-920F-4C40-A919-955099EEBA94}"/>
              </a:ext>
            </a:extLst>
          </p:cNvPr>
          <p:cNvGraphicFramePr>
            <a:graphicFrameLocks/>
          </p:cNvGraphicFramePr>
          <p:nvPr>
            <p:extLst>
              <p:ext uri="{D42A27DB-BD31-4B8C-83A1-F6EECF244321}">
                <p14:modId xmlns:p14="http://schemas.microsoft.com/office/powerpoint/2010/main" val="1248894648"/>
              </p:ext>
            </p:extLst>
          </p:nvPr>
        </p:nvGraphicFramePr>
        <p:xfrm>
          <a:off x="2072341" y="1617129"/>
          <a:ext cx="4650823" cy="4863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745047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ubrik 4">
            <a:extLst>
              <a:ext uri="{FF2B5EF4-FFF2-40B4-BE49-F238E27FC236}">
                <a16:creationId xmlns:a16="http://schemas.microsoft.com/office/drawing/2014/main" id="{3CEF9F8C-DF4D-6B45-9251-1130608AE725}"/>
              </a:ext>
            </a:extLst>
          </p:cNvPr>
          <p:cNvSpPr>
            <a:spLocks noGrp="1"/>
          </p:cNvSpPr>
          <p:nvPr>
            <p:ph type="title"/>
          </p:nvPr>
        </p:nvSpPr>
        <p:spPr>
          <a:xfrm>
            <a:off x="1019239" y="761843"/>
            <a:ext cx="7629461" cy="635149"/>
          </a:xfrm>
        </p:spPr>
        <p:txBody>
          <a:bodyPr/>
          <a:lstStyle/>
          <a:p>
            <a:r>
              <a:rPr lang="en-GB" sz="3600" dirty="0"/>
              <a:t>Genetic variation</a:t>
            </a:r>
          </a:p>
        </p:txBody>
      </p:sp>
      <p:pic>
        <p:nvPicPr>
          <p:cNvPr id="7" name="Bildobjekt 6">
            <a:extLst>
              <a:ext uri="{FF2B5EF4-FFF2-40B4-BE49-F238E27FC236}">
                <a16:creationId xmlns:a16="http://schemas.microsoft.com/office/drawing/2014/main" id="{039C65A2-574D-F446-ABD0-A55587B8742B}"/>
              </a:ext>
            </a:extLst>
          </p:cNvPr>
          <p:cNvPicPr>
            <a:picLocks noChangeAspect="1"/>
          </p:cNvPicPr>
          <p:nvPr/>
        </p:nvPicPr>
        <p:blipFill>
          <a:blip r:embed="rId3"/>
          <a:stretch>
            <a:fillRect/>
          </a:stretch>
        </p:blipFill>
        <p:spPr>
          <a:xfrm>
            <a:off x="1201457" y="1678641"/>
            <a:ext cx="6741086" cy="4251378"/>
          </a:xfrm>
          <a:prstGeom prst="rect">
            <a:avLst/>
          </a:prstGeom>
        </p:spPr>
      </p:pic>
      <p:sp>
        <p:nvSpPr>
          <p:cNvPr id="8" name="textruta 7">
            <a:extLst>
              <a:ext uri="{FF2B5EF4-FFF2-40B4-BE49-F238E27FC236}">
                <a16:creationId xmlns:a16="http://schemas.microsoft.com/office/drawing/2014/main" id="{46115FE5-2969-7E42-9A22-626BA7B58089}"/>
              </a:ext>
            </a:extLst>
          </p:cNvPr>
          <p:cNvSpPr txBox="1"/>
          <p:nvPr/>
        </p:nvSpPr>
        <p:spPr>
          <a:xfrm>
            <a:off x="6326458" y="4428299"/>
            <a:ext cx="633507" cy="369332"/>
          </a:xfrm>
          <a:prstGeom prst="rect">
            <a:avLst/>
          </a:prstGeom>
          <a:ln>
            <a:noFill/>
          </a:ln>
        </p:spPr>
        <p:style>
          <a:lnRef idx="2">
            <a:schemeClr val="dk1"/>
          </a:lnRef>
          <a:fillRef idx="1">
            <a:schemeClr val="lt1"/>
          </a:fillRef>
          <a:effectRef idx="0">
            <a:schemeClr val="dk1"/>
          </a:effectRef>
          <a:fontRef idx="minor">
            <a:schemeClr val="dk1"/>
          </a:fontRef>
        </p:style>
        <p:txBody>
          <a:bodyPr wrap="none" rtlCol="0">
            <a:spAutoFit/>
          </a:bodyPr>
          <a:lstStyle/>
          <a:p>
            <a:r>
              <a:rPr lang="en-GB" dirty="0"/>
              <a:t>SNV</a:t>
            </a:r>
          </a:p>
        </p:txBody>
      </p:sp>
      <p:sp>
        <p:nvSpPr>
          <p:cNvPr id="2" name="textruta 1">
            <a:extLst>
              <a:ext uri="{FF2B5EF4-FFF2-40B4-BE49-F238E27FC236}">
                <a16:creationId xmlns:a16="http://schemas.microsoft.com/office/drawing/2014/main" id="{30A8EAD9-3BA3-3347-8400-7860C7CFB49A}"/>
              </a:ext>
            </a:extLst>
          </p:cNvPr>
          <p:cNvSpPr txBox="1"/>
          <p:nvPr/>
        </p:nvSpPr>
        <p:spPr>
          <a:xfrm>
            <a:off x="247013" y="6211669"/>
            <a:ext cx="8896987" cy="646331"/>
          </a:xfrm>
          <a:prstGeom prst="rect">
            <a:avLst/>
          </a:prstGeom>
          <a:noFill/>
        </p:spPr>
        <p:txBody>
          <a:bodyPr wrap="none" rtlCol="0">
            <a:spAutoFit/>
          </a:bodyPr>
          <a:lstStyle/>
          <a:p>
            <a:r>
              <a:rPr lang="en-GB" dirty="0"/>
              <a:t>Genetic variation = differences in DNA among individuals of the same species</a:t>
            </a:r>
          </a:p>
          <a:p>
            <a:endParaRPr lang="en-GB" dirty="0"/>
          </a:p>
        </p:txBody>
      </p:sp>
    </p:spTree>
    <p:extLst>
      <p:ext uri="{BB962C8B-B14F-4D97-AF65-F5344CB8AC3E}">
        <p14:creationId xmlns:p14="http://schemas.microsoft.com/office/powerpoint/2010/main" val="1521352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777097"/>
            <a:ext cx="8640000" cy="4629229"/>
          </a:xfrm>
        </p:spPr>
        <p:txBody>
          <a:bodyPr>
            <a:normAutofit/>
          </a:bodyPr>
          <a:lstStyle/>
          <a:p>
            <a:pPr marL="0" lvl="1" indent="0" algn="ctr">
              <a:buNone/>
            </a:pPr>
            <a:r>
              <a:rPr lang="en-US" dirty="0">
                <a:solidFill>
                  <a:schemeClr val="accent1"/>
                </a:solidFill>
                <a:cs typeface="Courier"/>
              </a:rPr>
              <a:t>Reference:		...GTGCGTAGACTGCTAGATCGAAGA...</a:t>
            </a:r>
          </a:p>
          <a:p>
            <a:pPr marL="0" lvl="1" indent="0" algn="ctr">
              <a:buNone/>
            </a:pPr>
            <a:r>
              <a:rPr lang="en-US" dirty="0">
                <a:cs typeface="Courier"/>
              </a:rPr>
              <a:t>Sample:		...GTGCGTAGACTG</a:t>
            </a:r>
            <a:r>
              <a:rPr lang="en-US" dirty="0">
                <a:solidFill>
                  <a:srgbClr val="FF0000"/>
                </a:solidFill>
                <a:cs typeface="Courier"/>
              </a:rPr>
              <a:t>A</a:t>
            </a:r>
            <a:r>
              <a:rPr lang="en-US" dirty="0">
                <a:cs typeface="Courier"/>
              </a:rPr>
              <a:t>TAGATCGAAGA...</a:t>
            </a:r>
          </a:p>
          <a:p>
            <a:pPr marL="400050" lvl="2" indent="0" algn="ctr">
              <a:buNone/>
            </a:pPr>
            <a:r>
              <a:rPr lang="en-US" dirty="0">
                <a:cs typeface="Courier"/>
              </a:rPr>
              <a:t>				...GTGCGTAGACTG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...GTGCGTAGACTGCTAGATCGAAGA...</a:t>
            </a:r>
          </a:p>
          <a:p>
            <a:pPr marL="0" lvl="1" indent="0" algn="ctr">
              <a:buNone/>
            </a:pPr>
            <a:r>
              <a:rPr lang="en-US" dirty="0">
                <a:cs typeface="Courier"/>
              </a:rPr>
              <a:t>				 ...GTGCGTAGACTGCTAGATCGAAGA...</a:t>
            </a:r>
          </a:p>
          <a:p>
            <a:pPr marL="0" lvl="1" indent="0" algn="ctr">
              <a:buNone/>
            </a:pPr>
            <a:r>
              <a:rPr lang="en-US" dirty="0">
                <a:cs typeface="Courier"/>
              </a:rPr>
              <a:t>				 ...GTGCGTAGACTG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...GTGCGTAGACTGCTAGATCGAAGA...</a:t>
            </a:r>
          </a:p>
          <a:p>
            <a:pPr marL="0" lvl="1" indent="0" algn="ctr">
              <a:buNone/>
            </a:pPr>
            <a:r>
              <a:rPr lang="en-US" dirty="0">
                <a:cs typeface="Courier"/>
              </a:rPr>
              <a:t>				  ...GTGCGTAGACTG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...GTGCGTAGACTGCTAGATCGAAGA...</a:t>
            </a:r>
          </a:p>
          <a:p>
            <a:pPr marL="0" lvl="1" indent="0" algn="ctr">
              <a:buNone/>
            </a:pPr>
            <a:r>
              <a:rPr lang="en-US" dirty="0">
                <a:cs typeface="Courier"/>
              </a:rPr>
              <a:t>				  ...GTGCGTAGACTG</a:t>
            </a:r>
            <a:r>
              <a:rPr lang="en-US" dirty="0">
                <a:solidFill>
                  <a:srgbClr val="FF0000"/>
                </a:solidFill>
                <a:cs typeface="Courier"/>
              </a:rPr>
              <a:t>A</a:t>
            </a:r>
            <a:r>
              <a:rPr lang="en-US" dirty="0">
                <a:cs typeface="Courier"/>
              </a:rPr>
              <a:t>TAGATCGAAGA...</a:t>
            </a:r>
          </a:p>
          <a:p>
            <a:pPr marL="0" lvl="1" indent="0" algn="ctr">
              <a:buNone/>
            </a:pPr>
            <a:endParaRPr lang="en-US" dirty="0">
              <a:cs typeface="Courier"/>
            </a:endParaRPr>
          </a:p>
          <a:p>
            <a:pPr marL="0" lvl="1" indent="0" algn="ctr">
              <a:buNone/>
            </a:pPr>
            <a:endParaRPr lang="en-US" dirty="0">
              <a:cs typeface="Courier"/>
            </a:endParaRPr>
          </a:p>
        </p:txBody>
      </p:sp>
      <p:sp>
        <p:nvSpPr>
          <p:cNvPr id="3" name="Title 2"/>
          <p:cNvSpPr>
            <a:spLocks noGrp="1"/>
          </p:cNvSpPr>
          <p:nvPr>
            <p:ph type="title"/>
          </p:nvPr>
        </p:nvSpPr>
        <p:spPr>
          <a:xfrm>
            <a:off x="530780" y="451674"/>
            <a:ext cx="7698819" cy="745200"/>
          </a:xfrm>
        </p:spPr>
        <p:txBody>
          <a:bodyPr/>
          <a:lstStyle/>
          <a:p>
            <a:r>
              <a:rPr lang="en-US" dirty="0"/>
              <a:t>Detecting variants in  reads</a:t>
            </a:r>
          </a:p>
        </p:txBody>
      </p:sp>
    </p:spTree>
    <p:extLst>
      <p:ext uri="{BB962C8B-B14F-4D97-AF65-F5344CB8AC3E}">
        <p14:creationId xmlns:p14="http://schemas.microsoft.com/office/powerpoint/2010/main" val="2217043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0883FF6B-C8E7-3743-BE02-BB51BD9EB3C7}"/>
              </a:ext>
            </a:extLst>
          </p:cNvPr>
          <p:cNvSpPr>
            <a:spLocks noGrp="1"/>
          </p:cNvSpPr>
          <p:nvPr>
            <p:ph type="title"/>
          </p:nvPr>
        </p:nvSpPr>
        <p:spPr>
          <a:xfrm>
            <a:off x="509618" y="788670"/>
            <a:ext cx="8543861" cy="635149"/>
          </a:xfrm>
        </p:spPr>
        <p:txBody>
          <a:bodyPr/>
          <a:lstStyle/>
          <a:p>
            <a:r>
              <a:rPr lang="en-GB" sz="3600" dirty="0"/>
              <a:t>Reference- and </a:t>
            </a:r>
            <a:r>
              <a:rPr lang="en-GB" sz="3600" dirty="0" err="1"/>
              <a:t>Alternatve</a:t>
            </a:r>
            <a:r>
              <a:rPr lang="en-GB" sz="3600" dirty="0"/>
              <a:t> Alleles</a:t>
            </a:r>
          </a:p>
        </p:txBody>
      </p:sp>
      <p:sp>
        <p:nvSpPr>
          <p:cNvPr id="5" name="TextBox 7">
            <a:extLst>
              <a:ext uri="{FF2B5EF4-FFF2-40B4-BE49-F238E27FC236}">
                <a16:creationId xmlns:a16="http://schemas.microsoft.com/office/drawing/2014/main" id="{7E5B205B-22DC-324E-93D0-2C2CCC531EC8}"/>
              </a:ext>
            </a:extLst>
          </p:cNvPr>
          <p:cNvSpPr txBox="1"/>
          <p:nvPr/>
        </p:nvSpPr>
        <p:spPr>
          <a:xfrm>
            <a:off x="-591365" y="2423825"/>
            <a:ext cx="10669625" cy="450305"/>
          </a:xfrm>
          <a:prstGeom prst="rect">
            <a:avLst/>
          </a:prstGeom>
          <a:noFill/>
        </p:spPr>
        <p:txBody>
          <a:bodyPr wrap="none" lIns="80187" tIns="40095" rIns="80187" bIns="40095" rtlCol="0">
            <a:spAutoFit/>
          </a:bodyPr>
          <a:lstStyle/>
          <a:p>
            <a:r>
              <a:rPr lang="en-US" sz="2400" dirty="0">
                <a:latin typeface="Courier New"/>
                <a:cs typeface="Courier New"/>
              </a:rPr>
              <a:t>TGGGCTTTTCCAACAGGTATATCTTCCCCGCTAGCT</a:t>
            </a:r>
            <a:r>
              <a:rPr lang="en-US" sz="2400" dirty="0">
                <a:solidFill>
                  <a:srgbClr val="FF0000"/>
                </a:solidFill>
                <a:latin typeface="Courier New"/>
                <a:cs typeface="Courier New"/>
              </a:rPr>
              <a:t>A</a:t>
            </a:r>
            <a:r>
              <a:rPr lang="en-US" sz="2400" dirty="0">
                <a:latin typeface="Courier New"/>
                <a:cs typeface="Courier New"/>
              </a:rPr>
              <a:t>GCTAGCTACTTCAAATTCCT</a:t>
            </a:r>
          </a:p>
        </p:txBody>
      </p:sp>
      <p:sp useBgFill="1">
        <p:nvSpPr>
          <p:cNvPr id="12" name="Rektangel 11">
            <a:extLst>
              <a:ext uri="{FF2B5EF4-FFF2-40B4-BE49-F238E27FC236}">
                <a16:creationId xmlns:a16="http://schemas.microsoft.com/office/drawing/2014/main" id="{C6A3B538-7183-5542-932B-E10DCEBA4420}"/>
              </a:ext>
            </a:extLst>
          </p:cNvPr>
          <p:cNvSpPr/>
          <p:nvPr/>
        </p:nvSpPr>
        <p:spPr>
          <a:xfrm>
            <a:off x="5258127" y="2961233"/>
            <a:ext cx="1843774" cy="461665"/>
          </a:xfrm>
          <a:prstGeom prst="rect">
            <a:avLst/>
          </a:prstGeom>
        </p:spPr>
        <p:txBody>
          <a:bodyPr wrap="none">
            <a:spAutoFit/>
          </a:bodyPr>
          <a:lstStyle/>
          <a:p>
            <a:r>
              <a:rPr lang="en-US" sz="2400" dirty="0">
                <a:latin typeface="Courier New"/>
                <a:cs typeface="Courier New"/>
              </a:rPr>
              <a:t>AGCT</a:t>
            </a:r>
            <a:r>
              <a:rPr lang="en-US" sz="2400" dirty="0">
                <a:solidFill>
                  <a:srgbClr val="FF0000"/>
                </a:solidFill>
                <a:latin typeface="Courier New"/>
                <a:cs typeface="Courier New"/>
              </a:rPr>
              <a:t>A</a:t>
            </a:r>
            <a:r>
              <a:rPr lang="en-US" sz="2400" dirty="0">
                <a:latin typeface="Courier New"/>
                <a:cs typeface="Courier New"/>
              </a:rPr>
              <a:t>GCTA</a:t>
            </a:r>
            <a:endParaRPr lang="en-GB" sz="2400" dirty="0"/>
          </a:p>
        </p:txBody>
      </p:sp>
      <p:sp>
        <p:nvSpPr>
          <p:cNvPr id="13" name="Rektangel 12">
            <a:extLst>
              <a:ext uri="{FF2B5EF4-FFF2-40B4-BE49-F238E27FC236}">
                <a16:creationId xmlns:a16="http://schemas.microsoft.com/office/drawing/2014/main" id="{1077148B-B461-9C4A-BA68-A5924127032A}"/>
              </a:ext>
            </a:extLst>
          </p:cNvPr>
          <p:cNvSpPr/>
          <p:nvPr/>
        </p:nvSpPr>
        <p:spPr>
          <a:xfrm>
            <a:off x="5258127" y="3580920"/>
            <a:ext cx="1843774" cy="461665"/>
          </a:xfrm>
          <a:prstGeom prst="rect">
            <a:avLst/>
          </a:prstGeom>
        </p:spPr>
        <p:txBody>
          <a:bodyPr wrap="none">
            <a:spAutoFit/>
          </a:bodyPr>
          <a:lstStyle/>
          <a:p>
            <a:r>
              <a:rPr lang="en-US" sz="2400" dirty="0">
                <a:latin typeface="Courier New"/>
                <a:cs typeface="Courier New"/>
              </a:rPr>
              <a:t>AGCT</a:t>
            </a:r>
            <a:r>
              <a:rPr lang="en-US" sz="2400" dirty="0">
                <a:solidFill>
                  <a:srgbClr val="FF0000"/>
                </a:solidFill>
                <a:latin typeface="Courier New"/>
                <a:cs typeface="Courier New"/>
              </a:rPr>
              <a:t>G</a:t>
            </a:r>
            <a:r>
              <a:rPr lang="en-US" sz="2400" dirty="0">
                <a:latin typeface="Courier New"/>
                <a:cs typeface="Courier New"/>
              </a:rPr>
              <a:t>GCTA</a:t>
            </a:r>
            <a:endParaRPr lang="en-GB" sz="2400" dirty="0"/>
          </a:p>
        </p:txBody>
      </p:sp>
      <p:sp>
        <p:nvSpPr>
          <p:cNvPr id="14" name="textruta 13">
            <a:extLst>
              <a:ext uri="{FF2B5EF4-FFF2-40B4-BE49-F238E27FC236}">
                <a16:creationId xmlns:a16="http://schemas.microsoft.com/office/drawing/2014/main" id="{2F0B0A0C-C9CA-0A4D-8D96-7A401F1DD0B2}"/>
              </a:ext>
            </a:extLst>
          </p:cNvPr>
          <p:cNvSpPr txBox="1"/>
          <p:nvPr/>
        </p:nvSpPr>
        <p:spPr>
          <a:xfrm>
            <a:off x="2611390" y="2961233"/>
            <a:ext cx="2646737" cy="461665"/>
          </a:xfrm>
          <a:prstGeom prst="rect">
            <a:avLst/>
          </a:prstGeom>
          <a:noFill/>
        </p:spPr>
        <p:txBody>
          <a:bodyPr wrap="square" rtlCol="0">
            <a:spAutoFit/>
          </a:bodyPr>
          <a:lstStyle/>
          <a:p>
            <a:r>
              <a:rPr lang="en-GB" sz="2400" b="1" dirty="0"/>
              <a:t>Reference allele</a:t>
            </a:r>
            <a:endParaRPr lang="en-GB" sz="2400" dirty="0"/>
          </a:p>
        </p:txBody>
      </p:sp>
      <p:sp>
        <p:nvSpPr>
          <p:cNvPr id="15" name="textruta 14">
            <a:extLst>
              <a:ext uri="{FF2B5EF4-FFF2-40B4-BE49-F238E27FC236}">
                <a16:creationId xmlns:a16="http://schemas.microsoft.com/office/drawing/2014/main" id="{2314DBC4-A37B-8849-802E-1B62593E93AD}"/>
              </a:ext>
            </a:extLst>
          </p:cNvPr>
          <p:cNvSpPr txBox="1"/>
          <p:nvPr/>
        </p:nvSpPr>
        <p:spPr>
          <a:xfrm>
            <a:off x="2571176" y="3510001"/>
            <a:ext cx="2686951" cy="461665"/>
          </a:xfrm>
          <a:prstGeom prst="rect">
            <a:avLst/>
          </a:prstGeom>
          <a:noFill/>
        </p:spPr>
        <p:txBody>
          <a:bodyPr wrap="square" rtlCol="0">
            <a:spAutoFit/>
          </a:bodyPr>
          <a:lstStyle/>
          <a:p>
            <a:r>
              <a:rPr lang="en-GB" sz="2400" b="1" dirty="0"/>
              <a:t>Alternative allele</a:t>
            </a:r>
            <a:endParaRPr lang="en-GB" sz="2400" dirty="0"/>
          </a:p>
        </p:txBody>
      </p:sp>
      <p:sp>
        <p:nvSpPr>
          <p:cNvPr id="16" name="textruta 15">
            <a:extLst>
              <a:ext uri="{FF2B5EF4-FFF2-40B4-BE49-F238E27FC236}">
                <a16:creationId xmlns:a16="http://schemas.microsoft.com/office/drawing/2014/main" id="{A4BC371D-11CF-D34B-B27A-6EC7C9175298}"/>
              </a:ext>
            </a:extLst>
          </p:cNvPr>
          <p:cNvSpPr txBox="1"/>
          <p:nvPr/>
        </p:nvSpPr>
        <p:spPr>
          <a:xfrm>
            <a:off x="366486" y="4971355"/>
            <a:ext cx="8686993" cy="1384995"/>
          </a:xfrm>
          <a:prstGeom prst="rect">
            <a:avLst/>
          </a:prstGeom>
          <a:noFill/>
        </p:spPr>
        <p:txBody>
          <a:bodyPr wrap="none" rtlCol="0">
            <a:spAutoFit/>
          </a:bodyPr>
          <a:lstStyle/>
          <a:p>
            <a:r>
              <a:rPr lang="en-GB" sz="2400" b="1" dirty="0"/>
              <a:t>Reference allele </a:t>
            </a:r>
            <a:r>
              <a:rPr lang="en-GB" sz="2400" dirty="0"/>
              <a:t>= the allele in the refence genome</a:t>
            </a:r>
          </a:p>
          <a:p>
            <a:r>
              <a:rPr lang="en-GB" sz="2400" b="1" dirty="0"/>
              <a:t>Alternative allele </a:t>
            </a:r>
            <a:r>
              <a:rPr lang="en-GB" sz="2400" dirty="0"/>
              <a:t>= the allele NOT in the refence genome</a:t>
            </a:r>
          </a:p>
          <a:p>
            <a:endParaRPr lang="en-GB" dirty="0"/>
          </a:p>
          <a:p>
            <a:endParaRPr lang="en-GB" dirty="0"/>
          </a:p>
        </p:txBody>
      </p:sp>
    </p:spTree>
    <p:extLst>
      <p:ext uri="{BB962C8B-B14F-4D97-AF65-F5344CB8AC3E}">
        <p14:creationId xmlns:p14="http://schemas.microsoft.com/office/powerpoint/2010/main" val="3952721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173623" y="0"/>
            <a:ext cx="6242400" cy="745200"/>
          </a:xfrm>
        </p:spPr>
        <p:txBody>
          <a:bodyPr/>
          <a:lstStyle/>
          <a:p>
            <a:r>
              <a:rPr lang="en-US" dirty="0"/>
              <a:t>Variant Calling</a:t>
            </a:r>
            <a:br>
              <a:rPr lang="en-US" dirty="0"/>
            </a:br>
            <a:r>
              <a:rPr lang="en-US" dirty="0" err="1"/>
              <a:t>HaplotypeCaller</a:t>
            </a:r>
            <a:endParaRPr lang="en-US" dirty="0"/>
          </a:p>
        </p:txBody>
      </p:sp>
      <p:pic>
        <p:nvPicPr>
          <p:cNvPr id="4" name="Picture 3"/>
          <p:cNvPicPr>
            <a:picLocks noChangeAspect="1"/>
          </p:cNvPicPr>
          <p:nvPr/>
        </p:nvPicPr>
        <p:blipFill rotWithShape="1">
          <a:blip r:embed="rId3"/>
          <a:srcRect t="8891"/>
          <a:stretch/>
        </p:blipFill>
        <p:spPr>
          <a:xfrm>
            <a:off x="307128" y="1554790"/>
            <a:ext cx="7598275" cy="4724086"/>
          </a:xfrm>
          <a:prstGeom prst="rect">
            <a:avLst/>
          </a:prstGeom>
        </p:spPr>
      </p:pic>
      <p:sp>
        <p:nvSpPr>
          <p:cNvPr id="2" name="textruta 1">
            <a:extLst>
              <a:ext uri="{FF2B5EF4-FFF2-40B4-BE49-F238E27FC236}">
                <a16:creationId xmlns:a16="http://schemas.microsoft.com/office/drawing/2014/main" id="{7C89594C-75AD-1044-95FF-385D9AE8E219}"/>
              </a:ext>
            </a:extLst>
          </p:cNvPr>
          <p:cNvSpPr txBox="1"/>
          <p:nvPr/>
        </p:nvSpPr>
        <p:spPr>
          <a:xfrm>
            <a:off x="374073" y="6425738"/>
            <a:ext cx="7712368" cy="369332"/>
          </a:xfrm>
          <a:prstGeom prst="rect">
            <a:avLst/>
          </a:prstGeom>
          <a:noFill/>
        </p:spPr>
        <p:txBody>
          <a:bodyPr wrap="none" rtlCol="0">
            <a:spAutoFit/>
          </a:bodyPr>
          <a:lstStyle/>
          <a:p>
            <a:r>
              <a:rPr lang="en-GB" dirty="0"/>
              <a:t>For more info: https://</a:t>
            </a:r>
            <a:r>
              <a:rPr lang="en-GB" dirty="0" err="1"/>
              <a:t>www.youtube.com</a:t>
            </a:r>
            <a:r>
              <a:rPr lang="en-GB" dirty="0"/>
              <a:t>/</a:t>
            </a:r>
            <a:r>
              <a:rPr lang="en-GB" dirty="0" err="1"/>
              <a:t>watch?v</a:t>
            </a:r>
            <a:r>
              <a:rPr lang="en-GB" dirty="0"/>
              <a:t>=</a:t>
            </a:r>
            <a:r>
              <a:rPr lang="en-GB" dirty="0" err="1"/>
              <a:t>NQHGkVGICpY</a:t>
            </a:r>
            <a:endParaRPr lang="en-GB" dirty="0"/>
          </a:p>
        </p:txBody>
      </p:sp>
    </p:spTree>
    <p:extLst>
      <p:ext uri="{BB962C8B-B14F-4D97-AF65-F5344CB8AC3E}">
        <p14:creationId xmlns:p14="http://schemas.microsoft.com/office/powerpoint/2010/main" val="836026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ubrik 2">
            <a:extLst>
              <a:ext uri="{FF2B5EF4-FFF2-40B4-BE49-F238E27FC236}">
                <a16:creationId xmlns:a16="http://schemas.microsoft.com/office/drawing/2014/main" id="{8CDB2A95-F617-4F4D-8C99-1BDD3723D7DE}"/>
              </a:ext>
            </a:extLst>
          </p:cNvPr>
          <p:cNvSpPr>
            <a:spLocks noGrp="1"/>
          </p:cNvSpPr>
          <p:nvPr>
            <p:ph type="title"/>
          </p:nvPr>
        </p:nvSpPr>
        <p:spPr/>
        <p:txBody>
          <a:bodyPr/>
          <a:lstStyle/>
          <a:p>
            <a:r>
              <a:rPr lang="en-GB" sz="3600" dirty="0"/>
              <a:t>Variant Call Format (VCF)</a:t>
            </a:r>
          </a:p>
        </p:txBody>
      </p:sp>
      <p:pic>
        <p:nvPicPr>
          <p:cNvPr id="7" name="Bildobjekt 6">
            <a:extLst>
              <a:ext uri="{FF2B5EF4-FFF2-40B4-BE49-F238E27FC236}">
                <a16:creationId xmlns:a16="http://schemas.microsoft.com/office/drawing/2014/main" id="{82474C98-31DB-C94C-BD41-96165AB86E9B}"/>
              </a:ext>
            </a:extLst>
          </p:cNvPr>
          <p:cNvPicPr>
            <a:picLocks noChangeAspect="1"/>
          </p:cNvPicPr>
          <p:nvPr/>
        </p:nvPicPr>
        <p:blipFill rotWithShape="1">
          <a:blip r:embed="rId2"/>
          <a:srcRect t="20944"/>
          <a:stretch/>
        </p:blipFill>
        <p:spPr>
          <a:xfrm>
            <a:off x="2354886" y="1713052"/>
            <a:ext cx="4960315" cy="4618780"/>
          </a:xfrm>
          <a:prstGeom prst="rect">
            <a:avLst/>
          </a:prstGeom>
        </p:spPr>
      </p:pic>
    </p:spTree>
    <p:extLst>
      <p:ext uri="{BB962C8B-B14F-4D97-AF65-F5344CB8AC3E}">
        <p14:creationId xmlns:p14="http://schemas.microsoft.com/office/powerpoint/2010/main" val="3867526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sz="3600" dirty="0"/>
              <a:t>Variant Call Format (VCF)</a:t>
            </a:r>
            <a:endParaRPr lang="en-US" sz="3600" dirty="0"/>
          </a:p>
        </p:txBody>
      </p:sp>
      <p:sp>
        <p:nvSpPr>
          <p:cNvPr id="9" name="Rektangel 8">
            <a:extLst>
              <a:ext uri="{FF2B5EF4-FFF2-40B4-BE49-F238E27FC236}">
                <a16:creationId xmlns:a16="http://schemas.microsoft.com/office/drawing/2014/main" id="{03B4F73D-5B88-A148-87C4-E1AB089BCAFD}"/>
              </a:ext>
            </a:extLst>
          </p:cNvPr>
          <p:cNvSpPr/>
          <p:nvPr/>
        </p:nvSpPr>
        <p:spPr>
          <a:xfrm>
            <a:off x="535259" y="1715764"/>
            <a:ext cx="8892000" cy="3477875"/>
          </a:xfrm>
          <a:prstGeom prst="rect">
            <a:avLst/>
          </a:prstGeom>
        </p:spPr>
        <p:txBody>
          <a:bodyPr wrap="square">
            <a:spAutoFit/>
          </a:bodyPr>
          <a:lstStyle/>
          <a:p>
            <a:r>
              <a:rPr lang="en-GB" sz="1000" dirty="0">
                <a:latin typeface="Courier New" panose="02070309020205020404" pitchFamily="49" charset="0"/>
                <a:cs typeface="Courier New" panose="02070309020205020404" pitchFamily="49" charset="0"/>
              </a:rPr>
              <a:t>##</a:t>
            </a:r>
            <a:r>
              <a:rPr lang="en-GB" sz="1000" dirty="0" err="1">
                <a:latin typeface="Courier New" panose="02070309020205020404" pitchFamily="49" charset="0"/>
                <a:cs typeface="Courier New" panose="02070309020205020404" pitchFamily="49" charset="0"/>
              </a:rPr>
              <a:t>fileformat</a:t>
            </a:r>
            <a:r>
              <a:rPr lang="en-GB" sz="1000" dirty="0">
                <a:latin typeface="Courier New" panose="02070309020205020404" pitchFamily="49" charset="0"/>
                <a:cs typeface="Courier New" panose="02070309020205020404" pitchFamily="49" charset="0"/>
              </a:rPr>
              <a:t>=VCFv4.3</a:t>
            </a:r>
          </a:p>
          <a:p>
            <a:r>
              <a:rPr lang="en-GB" sz="1000" dirty="0">
                <a:latin typeface="Courier New" panose="02070309020205020404" pitchFamily="49" charset="0"/>
                <a:cs typeface="Courier New" panose="02070309020205020404" pitchFamily="49" charset="0"/>
              </a:rPr>
              <a:t>##</a:t>
            </a:r>
            <a:r>
              <a:rPr lang="en-GB" sz="1000" dirty="0" err="1">
                <a:latin typeface="Courier New" panose="02070309020205020404" pitchFamily="49" charset="0"/>
                <a:cs typeface="Courier New" panose="02070309020205020404" pitchFamily="49" charset="0"/>
              </a:rPr>
              <a:t>fileDate</a:t>
            </a:r>
            <a:r>
              <a:rPr lang="en-GB" sz="1000" dirty="0">
                <a:latin typeface="Courier New" panose="02070309020205020404" pitchFamily="49" charset="0"/>
                <a:cs typeface="Courier New" panose="02070309020205020404" pitchFamily="49" charset="0"/>
              </a:rPr>
              <a:t>=20090805</a:t>
            </a:r>
          </a:p>
          <a:p>
            <a:r>
              <a:rPr lang="en-GB" sz="1000" dirty="0">
                <a:latin typeface="Courier New" panose="02070309020205020404" pitchFamily="49" charset="0"/>
                <a:cs typeface="Courier New" panose="02070309020205020404" pitchFamily="49" charset="0"/>
              </a:rPr>
              <a:t>##source=myImputationProgramV3.1</a:t>
            </a:r>
          </a:p>
          <a:p>
            <a:r>
              <a:rPr lang="en-GB" sz="1000" dirty="0">
                <a:latin typeface="Courier New" panose="02070309020205020404" pitchFamily="49" charset="0"/>
                <a:cs typeface="Courier New" panose="02070309020205020404" pitchFamily="49" charset="0"/>
              </a:rPr>
              <a:t>##reference=file:///</a:t>
            </a:r>
            <a:r>
              <a:rPr lang="en-GB" sz="1000" dirty="0" err="1">
                <a:latin typeface="Courier New" panose="02070309020205020404" pitchFamily="49" charset="0"/>
                <a:cs typeface="Courier New" panose="02070309020205020404" pitchFamily="49" charset="0"/>
              </a:rPr>
              <a:t>seq</a:t>
            </a:r>
            <a:r>
              <a:rPr lang="en-GB" sz="1000" dirty="0">
                <a:latin typeface="Courier New" panose="02070309020205020404" pitchFamily="49" charset="0"/>
                <a:cs typeface="Courier New" panose="02070309020205020404" pitchFamily="49" charset="0"/>
              </a:rPr>
              <a:t>/references/1000GenomesPilot-NCBI36.fasta</a:t>
            </a:r>
          </a:p>
          <a:p>
            <a:r>
              <a:rPr lang="en-GB" sz="1000" dirty="0">
                <a:latin typeface="Courier New" panose="02070309020205020404" pitchFamily="49" charset="0"/>
                <a:cs typeface="Courier New" panose="02070309020205020404" pitchFamily="49" charset="0"/>
              </a:rPr>
              <a:t>##contig=&lt;ID=20,length=62435964,assembly=B36,md5=f126cdf8a6e0c7f379d618ff66beb2da,species="Homo sapiens”... ##phasing=partial</a:t>
            </a:r>
          </a:p>
          <a:p>
            <a:r>
              <a:rPr lang="en-GB" sz="1000" dirty="0">
                <a:latin typeface="Courier New" panose="02070309020205020404" pitchFamily="49" charset="0"/>
                <a:cs typeface="Courier New" panose="02070309020205020404" pitchFamily="49" charset="0"/>
              </a:rPr>
              <a:t>##INFO=&lt;ID=</a:t>
            </a:r>
            <a:r>
              <a:rPr lang="en-GB" sz="1000" dirty="0" err="1">
                <a:latin typeface="Courier New" panose="02070309020205020404" pitchFamily="49" charset="0"/>
                <a:cs typeface="Courier New" panose="02070309020205020404" pitchFamily="49" charset="0"/>
              </a:rPr>
              <a:t>NS,Number</a:t>
            </a:r>
            <a:r>
              <a:rPr lang="en-GB" sz="1000" dirty="0">
                <a:latin typeface="Courier New" panose="02070309020205020404" pitchFamily="49" charset="0"/>
                <a:cs typeface="Courier New" panose="02070309020205020404" pitchFamily="49" charset="0"/>
              </a:rPr>
              <a:t>=1,Type=</a:t>
            </a:r>
            <a:r>
              <a:rPr lang="en-GB" sz="1000" dirty="0" err="1">
                <a:latin typeface="Courier New" panose="02070309020205020404" pitchFamily="49" charset="0"/>
                <a:cs typeface="Courier New" panose="02070309020205020404" pitchFamily="49" charset="0"/>
              </a:rPr>
              <a:t>Integer,Description</a:t>
            </a:r>
            <a:r>
              <a:rPr lang="en-GB" sz="1000" dirty="0">
                <a:latin typeface="Courier New" panose="02070309020205020404" pitchFamily="49" charset="0"/>
                <a:cs typeface="Courier New" panose="02070309020205020404" pitchFamily="49" charset="0"/>
              </a:rPr>
              <a:t>="Number of Samples With Data"&gt;</a:t>
            </a:r>
          </a:p>
          <a:p>
            <a:r>
              <a:rPr lang="en-GB" sz="1000" dirty="0">
                <a:latin typeface="Courier New" panose="02070309020205020404" pitchFamily="49" charset="0"/>
                <a:cs typeface="Courier New" panose="02070309020205020404" pitchFamily="49" charset="0"/>
              </a:rPr>
              <a:t>##INFO=&lt;ID=</a:t>
            </a:r>
            <a:r>
              <a:rPr lang="en-GB" sz="1000" dirty="0" err="1">
                <a:latin typeface="Courier New" panose="02070309020205020404" pitchFamily="49" charset="0"/>
                <a:cs typeface="Courier New" panose="02070309020205020404" pitchFamily="49" charset="0"/>
              </a:rPr>
              <a:t>DP,Number</a:t>
            </a:r>
            <a:r>
              <a:rPr lang="en-GB" sz="1000" dirty="0">
                <a:latin typeface="Courier New" panose="02070309020205020404" pitchFamily="49" charset="0"/>
                <a:cs typeface="Courier New" panose="02070309020205020404" pitchFamily="49" charset="0"/>
              </a:rPr>
              <a:t>=1,Type=</a:t>
            </a:r>
            <a:r>
              <a:rPr lang="en-GB" sz="1000" dirty="0" err="1">
                <a:latin typeface="Courier New" panose="02070309020205020404" pitchFamily="49" charset="0"/>
                <a:cs typeface="Courier New" panose="02070309020205020404" pitchFamily="49" charset="0"/>
              </a:rPr>
              <a:t>Integer,Description</a:t>
            </a:r>
            <a:r>
              <a:rPr lang="en-GB" sz="1000" dirty="0">
                <a:latin typeface="Courier New" panose="02070309020205020404" pitchFamily="49" charset="0"/>
                <a:cs typeface="Courier New" panose="02070309020205020404" pitchFamily="49" charset="0"/>
              </a:rPr>
              <a:t>="Total Depth"&gt;</a:t>
            </a:r>
          </a:p>
          <a:p>
            <a:r>
              <a:rPr lang="en-GB" sz="1000" dirty="0">
                <a:latin typeface="Courier New" panose="02070309020205020404" pitchFamily="49" charset="0"/>
                <a:cs typeface="Courier New" panose="02070309020205020404" pitchFamily="49" charset="0"/>
              </a:rPr>
              <a:t>##INFO=&lt;ID=</a:t>
            </a:r>
            <a:r>
              <a:rPr lang="en-GB" sz="1000" dirty="0" err="1">
                <a:latin typeface="Courier New" panose="02070309020205020404" pitchFamily="49" charset="0"/>
                <a:cs typeface="Courier New" panose="02070309020205020404" pitchFamily="49" charset="0"/>
              </a:rPr>
              <a:t>AF,Number</a:t>
            </a:r>
            <a:r>
              <a:rPr lang="en-GB" sz="1000" dirty="0">
                <a:latin typeface="Courier New" panose="02070309020205020404" pitchFamily="49" charset="0"/>
                <a:cs typeface="Courier New" panose="02070309020205020404" pitchFamily="49" charset="0"/>
              </a:rPr>
              <a:t>=</a:t>
            </a:r>
            <a:r>
              <a:rPr lang="en-GB" sz="1000" dirty="0" err="1">
                <a:latin typeface="Courier New" panose="02070309020205020404" pitchFamily="49" charset="0"/>
                <a:cs typeface="Courier New" panose="02070309020205020404" pitchFamily="49" charset="0"/>
              </a:rPr>
              <a:t>A,Type</a:t>
            </a:r>
            <a:r>
              <a:rPr lang="en-GB" sz="1000" dirty="0">
                <a:latin typeface="Courier New" panose="02070309020205020404" pitchFamily="49" charset="0"/>
                <a:cs typeface="Courier New" panose="02070309020205020404" pitchFamily="49" charset="0"/>
              </a:rPr>
              <a:t>=</a:t>
            </a:r>
            <a:r>
              <a:rPr lang="en-GB" sz="1000" dirty="0" err="1">
                <a:latin typeface="Courier New" panose="02070309020205020404" pitchFamily="49" charset="0"/>
                <a:cs typeface="Courier New" panose="02070309020205020404" pitchFamily="49" charset="0"/>
              </a:rPr>
              <a:t>Float,Description</a:t>
            </a:r>
            <a:r>
              <a:rPr lang="en-GB" sz="1000" dirty="0">
                <a:latin typeface="Courier New" panose="02070309020205020404" pitchFamily="49" charset="0"/>
                <a:cs typeface="Courier New" panose="02070309020205020404" pitchFamily="49" charset="0"/>
              </a:rPr>
              <a:t>="Allele Frequency"&gt;</a:t>
            </a:r>
          </a:p>
          <a:p>
            <a:r>
              <a:rPr lang="en-GB" sz="1000" dirty="0">
                <a:latin typeface="Courier New" panose="02070309020205020404" pitchFamily="49" charset="0"/>
                <a:cs typeface="Courier New" panose="02070309020205020404" pitchFamily="49" charset="0"/>
              </a:rPr>
              <a:t>##INFO=&lt;ID=</a:t>
            </a:r>
            <a:r>
              <a:rPr lang="en-GB" sz="1000" dirty="0" err="1">
                <a:latin typeface="Courier New" panose="02070309020205020404" pitchFamily="49" charset="0"/>
                <a:cs typeface="Courier New" panose="02070309020205020404" pitchFamily="49" charset="0"/>
              </a:rPr>
              <a:t>AA,Number</a:t>
            </a:r>
            <a:r>
              <a:rPr lang="en-GB" sz="1000" dirty="0">
                <a:latin typeface="Courier New" panose="02070309020205020404" pitchFamily="49" charset="0"/>
                <a:cs typeface="Courier New" panose="02070309020205020404" pitchFamily="49" charset="0"/>
              </a:rPr>
              <a:t>=1,Type=</a:t>
            </a:r>
            <a:r>
              <a:rPr lang="en-GB" sz="1000" dirty="0" err="1">
                <a:latin typeface="Courier New" panose="02070309020205020404" pitchFamily="49" charset="0"/>
                <a:cs typeface="Courier New" panose="02070309020205020404" pitchFamily="49" charset="0"/>
              </a:rPr>
              <a:t>String,Description</a:t>
            </a:r>
            <a:r>
              <a:rPr lang="en-GB" sz="1000" dirty="0">
                <a:latin typeface="Courier New" panose="02070309020205020404" pitchFamily="49" charset="0"/>
                <a:cs typeface="Courier New" panose="02070309020205020404" pitchFamily="49" charset="0"/>
              </a:rPr>
              <a:t>="Ancestral Allele"&gt;</a:t>
            </a:r>
          </a:p>
          <a:p>
            <a:r>
              <a:rPr lang="en-GB" sz="1000" dirty="0">
                <a:latin typeface="Courier New" panose="02070309020205020404" pitchFamily="49" charset="0"/>
                <a:cs typeface="Courier New" panose="02070309020205020404" pitchFamily="49" charset="0"/>
              </a:rPr>
              <a:t>##INFO=&lt;ID=</a:t>
            </a:r>
            <a:r>
              <a:rPr lang="en-GB" sz="1000" dirty="0" err="1">
                <a:latin typeface="Courier New" panose="02070309020205020404" pitchFamily="49" charset="0"/>
                <a:cs typeface="Courier New" panose="02070309020205020404" pitchFamily="49" charset="0"/>
              </a:rPr>
              <a:t>DB,Number</a:t>
            </a:r>
            <a:r>
              <a:rPr lang="en-GB" sz="1000" dirty="0">
                <a:latin typeface="Courier New" panose="02070309020205020404" pitchFamily="49" charset="0"/>
                <a:cs typeface="Courier New" panose="02070309020205020404" pitchFamily="49" charset="0"/>
              </a:rPr>
              <a:t>=0,Type=</a:t>
            </a:r>
            <a:r>
              <a:rPr lang="en-GB" sz="1000" dirty="0" err="1">
                <a:latin typeface="Courier New" panose="02070309020205020404" pitchFamily="49" charset="0"/>
                <a:cs typeface="Courier New" panose="02070309020205020404" pitchFamily="49" charset="0"/>
              </a:rPr>
              <a:t>Flag,Description</a:t>
            </a:r>
            <a:r>
              <a:rPr lang="en-GB" sz="1000" dirty="0">
                <a:latin typeface="Courier New" panose="02070309020205020404" pitchFamily="49" charset="0"/>
                <a:cs typeface="Courier New" panose="02070309020205020404" pitchFamily="49" charset="0"/>
              </a:rPr>
              <a:t>="</a:t>
            </a:r>
            <a:r>
              <a:rPr lang="en-GB" sz="1000" dirty="0" err="1">
                <a:latin typeface="Courier New" panose="02070309020205020404" pitchFamily="49" charset="0"/>
                <a:cs typeface="Courier New" panose="02070309020205020404" pitchFamily="49" charset="0"/>
              </a:rPr>
              <a:t>dbSNP</a:t>
            </a:r>
            <a:r>
              <a:rPr lang="en-GB" sz="1000" dirty="0">
                <a:latin typeface="Courier New" panose="02070309020205020404" pitchFamily="49" charset="0"/>
                <a:cs typeface="Courier New" panose="02070309020205020404" pitchFamily="49" charset="0"/>
              </a:rPr>
              <a:t> membership, build 129"&gt;</a:t>
            </a:r>
          </a:p>
          <a:p>
            <a:r>
              <a:rPr lang="en-GB" sz="1000" dirty="0">
                <a:latin typeface="Courier New" panose="02070309020205020404" pitchFamily="49" charset="0"/>
                <a:cs typeface="Courier New" panose="02070309020205020404" pitchFamily="49" charset="0"/>
              </a:rPr>
              <a:t>##INFO=&lt;ID=H2,Number=0,Type=</a:t>
            </a:r>
            <a:r>
              <a:rPr lang="en-GB" sz="1000" dirty="0" err="1">
                <a:latin typeface="Courier New" panose="02070309020205020404" pitchFamily="49" charset="0"/>
                <a:cs typeface="Courier New" panose="02070309020205020404" pitchFamily="49" charset="0"/>
              </a:rPr>
              <a:t>Flag,Description</a:t>
            </a:r>
            <a:r>
              <a:rPr lang="en-GB" sz="1000" dirty="0">
                <a:latin typeface="Courier New" panose="02070309020205020404" pitchFamily="49" charset="0"/>
                <a:cs typeface="Courier New" panose="02070309020205020404" pitchFamily="49" charset="0"/>
              </a:rPr>
              <a:t>="HapMap2 membership"&gt;</a:t>
            </a:r>
          </a:p>
          <a:p>
            <a:r>
              <a:rPr lang="en-GB" sz="1000" dirty="0">
                <a:latin typeface="Courier New" panose="02070309020205020404" pitchFamily="49" charset="0"/>
                <a:cs typeface="Courier New" panose="02070309020205020404" pitchFamily="49" charset="0"/>
              </a:rPr>
              <a:t>##FILTER=&lt;ID=q10,Description="Quality below 10"&gt;</a:t>
            </a:r>
          </a:p>
          <a:p>
            <a:r>
              <a:rPr lang="en-GB" sz="1000" dirty="0">
                <a:latin typeface="Courier New" panose="02070309020205020404" pitchFamily="49" charset="0"/>
                <a:cs typeface="Courier New" panose="02070309020205020404" pitchFamily="49" charset="0"/>
              </a:rPr>
              <a:t>##FILTER=&lt;ID=s50,Description="Less than 50% of samples have data"&gt;</a:t>
            </a:r>
          </a:p>
          <a:p>
            <a:r>
              <a:rPr lang="en-GB" sz="1000" dirty="0">
                <a:latin typeface="Courier New" panose="02070309020205020404" pitchFamily="49" charset="0"/>
                <a:cs typeface="Courier New" panose="02070309020205020404" pitchFamily="49" charset="0"/>
              </a:rPr>
              <a:t>##FORMAT=&lt;ID=</a:t>
            </a:r>
            <a:r>
              <a:rPr lang="en-GB" sz="1000" dirty="0" err="1">
                <a:latin typeface="Courier New" panose="02070309020205020404" pitchFamily="49" charset="0"/>
                <a:cs typeface="Courier New" panose="02070309020205020404" pitchFamily="49" charset="0"/>
              </a:rPr>
              <a:t>GT,Number</a:t>
            </a:r>
            <a:r>
              <a:rPr lang="en-GB" sz="1000" dirty="0">
                <a:latin typeface="Courier New" panose="02070309020205020404" pitchFamily="49" charset="0"/>
                <a:cs typeface="Courier New" panose="02070309020205020404" pitchFamily="49" charset="0"/>
              </a:rPr>
              <a:t>=1,Type=</a:t>
            </a:r>
            <a:r>
              <a:rPr lang="en-GB" sz="1000" dirty="0" err="1">
                <a:latin typeface="Courier New" panose="02070309020205020404" pitchFamily="49" charset="0"/>
                <a:cs typeface="Courier New" panose="02070309020205020404" pitchFamily="49" charset="0"/>
              </a:rPr>
              <a:t>String,Description</a:t>
            </a:r>
            <a:r>
              <a:rPr lang="en-GB" sz="1000" dirty="0">
                <a:latin typeface="Courier New" panose="02070309020205020404" pitchFamily="49" charset="0"/>
                <a:cs typeface="Courier New" panose="02070309020205020404" pitchFamily="49" charset="0"/>
              </a:rPr>
              <a:t>="Genotype"&gt;</a:t>
            </a:r>
          </a:p>
          <a:p>
            <a:r>
              <a:rPr lang="en-GB" sz="1000" dirty="0">
                <a:latin typeface="Courier New" panose="02070309020205020404" pitchFamily="49" charset="0"/>
                <a:cs typeface="Courier New" panose="02070309020205020404" pitchFamily="49" charset="0"/>
              </a:rPr>
              <a:t>##FORMAT=&lt;ID=</a:t>
            </a:r>
            <a:r>
              <a:rPr lang="en-GB" sz="1000" dirty="0" err="1">
                <a:latin typeface="Courier New" panose="02070309020205020404" pitchFamily="49" charset="0"/>
                <a:cs typeface="Courier New" panose="02070309020205020404" pitchFamily="49" charset="0"/>
              </a:rPr>
              <a:t>GQ,Number</a:t>
            </a:r>
            <a:r>
              <a:rPr lang="en-GB" sz="1000" dirty="0">
                <a:latin typeface="Courier New" panose="02070309020205020404" pitchFamily="49" charset="0"/>
                <a:cs typeface="Courier New" panose="02070309020205020404" pitchFamily="49" charset="0"/>
              </a:rPr>
              <a:t>=1,Type=</a:t>
            </a:r>
            <a:r>
              <a:rPr lang="en-GB" sz="1000" dirty="0" err="1">
                <a:latin typeface="Courier New" panose="02070309020205020404" pitchFamily="49" charset="0"/>
                <a:cs typeface="Courier New" panose="02070309020205020404" pitchFamily="49" charset="0"/>
              </a:rPr>
              <a:t>Integer,Description</a:t>
            </a:r>
            <a:r>
              <a:rPr lang="en-GB" sz="1000" dirty="0">
                <a:latin typeface="Courier New" panose="02070309020205020404" pitchFamily="49" charset="0"/>
                <a:cs typeface="Courier New" panose="02070309020205020404" pitchFamily="49" charset="0"/>
              </a:rPr>
              <a:t>="Genotype Quality"&gt;</a:t>
            </a:r>
          </a:p>
          <a:p>
            <a:r>
              <a:rPr lang="en-GB" sz="1000" dirty="0">
                <a:latin typeface="Courier New" panose="02070309020205020404" pitchFamily="49" charset="0"/>
                <a:cs typeface="Courier New" panose="02070309020205020404" pitchFamily="49" charset="0"/>
              </a:rPr>
              <a:t>##FORMAT=&lt;ID=</a:t>
            </a:r>
            <a:r>
              <a:rPr lang="en-GB" sz="1000" dirty="0" err="1">
                <a:latin typeface="Courier New" panose="02070309020205020404" pitchFamily="49" charset="0"/>
                <a:cs typeface="Courier New" panose="02070309020205020404" pitchFamily="49" charset="0"/>
              </a:rPr>
              <a:t>DP,Number</a:t>
            </a:r>
            <a:r>
              <a:rPr lang="en-GB" sz="1000" dirty="0">
                <a:latin typeface="Courier New" panose="02070309020205020404" pitchFamily="49" charset="0"/>
                <a:cs typeface="Courier New" panose="02070309020205020404" pitchFamily="49" charset="0"/>
              </a:rPr>
              <a:t>=1,Type=</a:t>
            </a:r>
            <a:r>
              <a:rPr lang="en-GB" sz="1000" dirty="0" err="1">
                <a:latin typeface="Courier New" panose="02070309020205020404" pitchFamily="49" charset="0"/>
                <a:cs typeface="Courier New" panose="02070309020205020404" pitchFamily="49" charset="0"/>
              </a:rPr>
              <a:t>Integer,Description</a:t>
            </a:r>
            <a:r>
              <a:rPr lang="en-GB" sz="1000" dirty="0">
                <a:latin typeface="Courier New" panose="02070309020205020404" pitchFamily="49" charset="0"/>
                <a:cs typeface="Courier New" panose="02070309020205020404" pitchFamily="49" charset="0"/>
              </a:rPr>
              <a:t>="Read Depth"&gt;</a:t>
            </a:r>
          </a:p>
          <a:p>
            <a:r>
              <a:rPr lang="en-GB" sz="1000" dirty="0">
                <a:latin typeface="Courier New" panose="02070309020205020404" pitchFamily="49" charset="0"/>
                <a:cs typeface="Courier New" panose="02070309020205020404" pitchFamily="49" charset="0"/>
              </a:rPr>
              <a:t>#CHROM POS     ID        REF ALT    QUAL FILTER INFO	             	FORMAT    NA00001   NA00002   NA00003</a:t>
            </a:r>
          </a:p>
          <a:p>
            <a:pPr marL="228600" indent="-228600">
              <a:buAutoNum type="arabicPlain" startAt="20"/>
            </a:pPr>
            <a:r>
              <a:rPr lang="en-GB" sz="1000" dirty="0">
                <a:latin typeface="Courier New" panose="02070309020205020404" pitchFamily="49" charset="0"/>
                <a:cs typeface="Courier New" panose="02070309020205020404" pitchFamily="49" charset="0"/>
              </a:rPr>
              <a:t>    14370   rs6054257 G   A      29   PASS   NS=3;DP=14;AF=0.5;DB;H2 GT:GQ:DP  0|0:48:1  1|0:48:8  1|1:43:5</a:t>
            </a:r>
          </a:p>
          <a:p>
            <a:r>
              <a:rPr lang="en-GB" sz="1000" dirty="0">
                <a:latin typeface="Courier New" panose="02070309020205020404" pitchFamily="49" charset="0"/>
                <a:cs typeface="Courier New" panose="02070309020205020404" pitchFamily="49" charset="0"/>
              </a:rPr>
              <a:t>20     17330   .         T   A      3    q10    NS=3;DP=11;AF=0.017     GT:GQ:DP  0|0:49:3  0|1:3:5   0|0:41:3</a:t>
            </a:r>
          </a:p>
          <a:p>
            <a:r>
              <a:rPr lang="en-GB" sz="1000" dirty="0">
                <a:latin typeface="Courier New" panose="02070309020205020404" pitchFamily="49" charset="0"/>
                <a:cs typeface="Courier New" panose="02070309020205020404" pitchFamily="49" charset="0"/>
              </a:rPr>
              <a:t>20     1230237 .         T   .      47   PASS   NS=3;DP=13;AA=T         GT:GQ:DP  0|0:54:7  0|0:48:4  0|0:61:2</a:t>
            </a:r>
          </a:p>
          <a:p>
            <a:r>
              <a:rPr lang="en-GB" sz="1000" dirty="0">
                <a:latin typeface="Courier New" panose="02070309020205020404" pitchFamily="49" charset="0"/>
                <a:cs typeface="Courier New" panose="02070309020205020404" pitchFamily="49" charset="0"/>
              </a:rPr>
              <a:t>20     1234567 microsat1 GTC G,GTCT 50   PASS   NS=3;DP=9;AA=G          GT:GQ:DP  0|1:35:4  0|2:17:2  1|1:40:3</a:t>
            </a:r>
          </a:p>
        </p:txBody>
      </p:sp>
      <p:sp>
        <p:nvSpPr>
          <p:cNvPr id="2" name="Rektangel 1">
            <a:extLst>
              <a:ext uri="{FF2B5EF4-FFF2-40B4-BE49-F238E27FC236}">
                <a16:creationId xmlns:a16="http://schemas.microsoft.com/office/drawing/2014/main" id="{B396C136-9FA6-6F41-BCD7-30116FC23721}"/>
              </a:ext>
            </a:extLst>
          </p:cNvPr>
          <p:cNvSpPr/>
          <p:nvPr/>
        </p:nvSpPr>
        <p:spPr>
          <a:xfrm>
            <a:off x="7538225" y="4014439"/>
            <a:ext cx="1694985" cy="1438507"/>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5112628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Bildobjekt 5">
            <a:extLst>
              <a:ext uri="{FF2B5EF4-FFF2-40B4-BE49-F238E27FC236}">
                <a16:creationId xmlns:a16="http://schemas.microsoft.com/office/drawing/2014/main" id="{144CED48-C1FD-2A49-B578-A73BADA3EEF0}"/>
              </a:ext>
            </a:extLst>
          </p:cNvPr>
          <p:cNvPicPr>
            <a:picLocks noChangeAspect="1"/>
          </p:cNvPicPr>
          <p:nvPr/>
        </p:nvPicPr>
        <p:blipFill>
          <a:blip r:embed="rId2"/>
          <a:stretch>
            <a:fillRect/>
          </a:stretch>
        </p:blipFill>
        <p:spPr>
          <a:xfrm>
            <a:off x="0" y="1309431"/>
            <a:ext cx="9144000" cy="5896487"/>
          </a:xfrm>
          <a:prstGeom prst="rect">
            <a:avLst/>
          </a:prstGeom>
        </p:spPr>
      </p:pic>
      <p:sp>
        <p:nvSpPr>
          <p:cNvPr id="7" name="textruta 6">
            <a:extLst>
              <a:ext uri="{FF2B5EF4-FFF2-40B4-BE49-F238E27FC236}">
                <a16:creationId xmlns:a16="http://schemas.microsoft.com/office/drawing/2014/main" id="{C3A06580-3416-5742-AA0B-CA4933906CF2}"/>
              </a:ext>
            </a:extLst>
          </p:cNvPr>
          <p:cNvSpPr txBox="1"/>
          <p:nvPr/>
        </p:nvSpPr>
        <p:spPr>
          <a:xfrm>
            <a:off x="2797315" y="505097"/>
            <a:ext cx="3549370" cy="369332"/>
          </a:xfrm>
          <a:prstGeom prst="rect">
            <a:avLst/>
          </a:prstGeom>
          <a:noFill/>
        </p:spPr>
        <p:txBody>
          <a:bodyPr wrap="none" rtlCol="0">
            <a:spAutoFit/>
          </a:bodyPr>
          <a:lstStyle/>
          <a:p>
            <a:r>
              <a:rPr lang="en-GB" dirty="0"/>
              <a:t>https://</a:t>
            </a:r>
            <a:r>
              <a:rPr lang="en-GB" dirty="0" err="1"/>
              <a:t>gatk.broadinstitute.org</a:t>
            </a:r>
            <a:endParaRPr lang="en-GB" dirty="0"/>
          </a:p>
        </p:txBody>
      </p:sp>
    </p:spTree>
    <p:extLst>
      <p:ext uri="{BB962C8B-B14F-4D97-AF65-F5344CB8AC3E}">
        <p14:creationId xmlns:p14="http://schemas.microsoft.com/office/powerpoint/2010/main" val="246706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503670" y="448678"/>
            <a:ext cx="6242400" cy="745200"/>
          </a:xfrm>
        </p:spPr>
        <p:txBody>
          <a:bodyPr/>
          <a:lstStyle/>
          <a:p>
            <a:r>
              <a:rPr lang="en-GB" sz="2800" dirty="0"/>
              <a:t>GATK’s best practices workflow for germline short variant discovery </a:t>
            </a:r>
            <a:br>
              <a:rPr lang="en-GB" sz="2800" dirty="0"/>
            </a:br>
            <a:endParaRPr lang="en-US" sz="2800" dirty="0"/>
          </a:p>
        </p:txBody>
      </p:sp>
      <p:sp>
        <p:nvSpPr>
          <p:cNvPr id="5" name="TextBox 4"/>
          <p:cNvSpPr txBox="1"/>
          <p:nvPr/>
        </p:nvSpPr>
        <p:spPr>
          <a:xfrm>
            <a:off x="503670" y="6275730"/>
            <a:ext cx="8640330" cy="369332"/>
          </a:xfrm>
          <a:prstGeom prst="rect">
            <a:avLst/>
          </a:prstGeom>
          <a:noFill/>
        </p:spPr>
        <p:txBody>
          <a:bodyPr wrap="square" rtlCol="0">
            <a:spAutoFit/>
          </a:bodyPr>
          <a:lstStyle/>
          <a:p>
            <a:r>
              <a:rPr lang="en-US" dirty="0">
                <a:hlinkClick r:id="rId3"/>
              </a:rPr>
              <a:t>https://software.broadinstitute.org/gatk/best-practices/</a:t>
            </a:r>
            <a:endParaRPr lang="en-US" dirty="0"/>
          </a:p>
        </p:txBody>
      </p:sp>
      <p:pic>
        <p:nvPicPr>
          <p:cNvPr id="8" name="Bildobjekt 7">
            <a:extLst>
              <a:ext uri="{FF2B5EF4-FFF2-40B4-BE49-F238E27FC236}">
                <a16:creationId xmlns:a16="http://schemas.microsoft.com/office/drawing/2014/main" id="{51D60C7F-7B30-F84E-B448-8D1EC8DB43E4}"/>
              </a:ext>
            </a:extLst>
          </p:cNvPr>
          <p:cNvPicPr>
            <a:picLocks noChangeAspect="1"/>
          </p:cNvPicPr>
          <p:nvPr/>
        </p:nvPicPr>
        <p:blipFill>
          <a:blip r:embed="rId4"/>
          <a:stretch>
            <a:fillRect/>
          </a:stretch>
        </p:blipFill>
        <p:spPr>
          <a:xfrm>
            <a:off x="0" y="2004032"/>
            <a:ext cx="9144000" cy="3765537"/>
          </a:xfrm>
          <a:prstGeom prst="rect">
            <a:avLst/>
          </a:prstGeom>
        </p:spPr>
      </p:pic>
    </p:spTree>
    <p:extLst>
      <p:ext uri="{BB962C8B-B14F-4D97-AF65-F5344CB8AC3E}">
        <p14:creationId xmlns:p14="http://schemas.microsoft.com/office/powerpoint/2010/main" val="13752355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ubrik 2">
            <a:extLst>
              <a:ext uri="{FF2B5EF4-FFF2-40B4-BE49-F238E27FC236}">
                <a16:creationId xmlns:a16="http://schemas.microsoft.com/office/drawing/2014/main" id="{E7F55622-D798-DF42-BBED-ADE80DAF9B40}"/>
              </a:ext>
            </a:extLst>
          </p:cNvPr>
          <p:cNvSpPr>
            <a:spLocks noGrp="1"/>
          </p:cNvSpPr>
          <p:nvPr>
            <p:ph type="title"/>
          </p:nvPr>
        </p:nvSpPr>
        <p:spPr>
          <a:xfrm>
            <a:off x="187779" y="227702"/>
            <a:ext cx="2432957" cy="745200"/>
          </a:xfrm>
        </p:spPr>
        <p:txBody>
          <a:bodyPr/>
          <a:lstStyle/>
          <a:p>
            <a:r>
              <a:rPr lang="sv-SE" sz="3200" dirty="0" err="1"/>
              <a:t>Illu</a:t>
            </a:r>
            <a:r>
              <a:rPr lang="sv-SE" sz="2800" dirty="0" err="1"/>
              <a:t>mina</a:t>
            </a:r>
            <a:r>
              <a:rPr lang="sv-SE" sz="2800" dirty="0"/>
              <a:t> </a:t>
            </a:r>
            <a:r>
              <a:rPr lang="sv-SE" sz="2800" dirty="0" err="1"/>
              <a:t>Sequencing</a:t>
            </a:r>
            <a:br>
              <a:rPr lang="sv-SE" dirty="0"/>
            </a:br>
            <a:br>
              <a:rPr lang="en-GB" dirty="0"/>
            </a:br>
            <a:endParaRPr lang="en-GB" dirty="0"/>
          </a:p>
        </p:txBody>
      </p:sp>
      <p:pic>
        <p:nvPicPr>
          <p:cNvPr id="2049" name="Picture 1" descr="page5image3175213440">
            <a:extLst>
              <a:ext uri="{FF2B5EF4-FFF2-40B4-BE49-F238E27FC236}">
                <a16:creationId xmlns:a16="http://schemas.microsoft.com/office/drawing/2014/main" id="{3791A042-DA83-D94B-8083-E04FC93E16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7441" y="227702"/>
            <a:ext cx="5702482" cy="6050634"/>
          </a:xfrm>
          <a:prstGeom prst="rect">
            <a:avLst/>
          </a:prstGeom>
          <a:noFill/>
          <a:extLst>
            <a:ext uri="{909E8E84-426E-40DD-AFC4-6F175D3DCCD1}">
              <a14:hiddenFill xmlns:a14="http://schemas.microsoft.com/office/drawing/2010/main">
                <a:solidFill>
                  <a:srgbClr val="FFFFFF"/>
                </a:solidFill>
              </a14:hiddenFill>
            </a:ext>
          </a:extLst>
        </p:spPr>
      </p:pic>
      <p:sp>
        <p:nvSpPr>
          <p:cNvPr id="7" name="textruta 6">
            <a:extLst>
              <a:ext uri="{FF2B5EF4-FFF2-40B4-BE49-F238E27FC236}">
                <a16:creationId xmlns:a16="http://schemas.microsoft.com/office/drawing/2014/main" id="{9C809B9B-1F16-0B41-8EA2-1123F0C933B9}"/>
              </a:ext>
            </a:extLst>
          </p:cNvPr>
          <p:cNvSpPr txBox="1"/>
          <p:nvPr/>
        </p:nvSpPr>
        <p:spPr>
          <a:xfrm>
            <a:off x="473529" y="3314700"/>
            <a:ext cx="184731" cy="369332"/>
          </a:xfrm>
          <a:prstGeom prst="rect">
            <a:avLst/>
          </a:prstGeom>
          <a:noFill/>
        </p:spPr>
        <p:txBody>
          <a:bodyPr wrap="none" rtlCol="0">
            <a:spAutoFit/>
          </a:bodyPr>
          <a:lstStyle/>
          <a:p>
            <a:endParaRPr lang="en-GB" dirty="0"/>
          </a:p>
        </p:txBody>
      </p:sp>
      <p:sp>
        <p:nvSpPr>
          <p:cNvPr id="9" name="Content Placeholder 1">
            <a:extLst>
              <a:ext uri="{FF2B5EF4-FFF2-40B4-BE49-F238E27FC236}">
                <a16:creationId xmlns:a16="http://schemas.microsoft.com/office/drawing/2014/main" id="{BEB4278D-E556-1640-A5B7-8A1F8C11832C}"/>
              </a:ext>
            </a:extLst>
          </p:cNvPr>
          <p:cNvSpPr>
            <a:spLocks noGrp="1"/>
          </p:cNvSpPr>
          <p:nvPr>
            <p:ph idx="1"/>
          </p:nvPr>
        </p:nvSpPr>
        <p:spPr>
          <a:xfrm>
            <a:off x="2887441" y="6392826"/>
            <a:ext cx="6991941" cy="1429447"/>
          </a:xfrm>
        </p:spPr>
        <p:txBody>
          <a:bodyPr>
            <a:normAutofit/>
          </a:bodyPr>
          <a:lstStyle/>
          <a:p>
            <a:pPr marL="0" indent="0">
              <a:buNone/>
            </a:pPr>
            <a:r>
              <a:rPr lang="en-US" sz="1600" dirty="0">
                <a:hlinkClick r:id="rId4"/>
              </a:rPr>
              <a:t>https://www.youtube.com/watch?v=fCd6B5HRaZ8</a:t>
            </a:r>
            <a:endParaRPr lang="en-US" sz="1600" dirty="0"/>
          </a:p>
          <a:p>
            <a:pPr marL="0" indent="0">
              <a:buNone/>
            </a:pPr>
            <a:endParaRPr lang="en-US" sz="1600" dirty="0"/>
          </a:p>
        </p:txBody>
      </p:sp>
    </p:spTree>
    <p:extLst>
      <p:ext uri="{BB962C8B-B14F-4D97-AF65-F5344CB8AC3E}">
        <p14:creationId xmlns:p14="http://schemas.microsoft.com/office/powerpoint/2010/main" val="1316968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252000" y="741966"/>
            <a:ext cx="6242400" cy="745200"/>
          </a:xfrm>
        </p:spPr>
        <p:txBody>
          <a:bodyPr/>
          <a:lstStyle/>
          <a:p>
            <a:r>
              <a:rPr lang="en-US" sz="3200" dirty="0"/>
              <a:t>Mark Duplicates</a:t>
            </a:r>
          </a:p>
        </p:txBody>
      </p:sp>
      <p:pic>
        <p:nvPicPr>
          <p:cNvPr id="8" name="Bildobjekt 7">
            <a:extLst>
              <a:ext uri="{FF2B5EF4-FFF2-40B4-BE49-F238E27FC236}">
                <a16:creationId xmlns:a16="http://schemas.microsoft.com/office/drawing/2014/main" id="{51D60C7F-7B30-F84E-B448-8D1EC8DB43E4}"/>
              </a:ext>
            </a:extLst>
          </p:cNvPr>
          <p:cNvPicPr>
            <a:picLocks noChangeAspect="1"/>
          </p:cNvPicPr>
          <p:nvPr/>
        </p:nvPicPr>
        <p:blipFill>
          <a:blip r:embed="rId3"/>
          <a:stretch>
            <a:fillRect/>
          </a:stretch>
        </p:blipFill>
        <p:spPr>
          <a:xfrm>
            <a:off x="0" y="1915861"/>
            <a:ext cx="9144000" cy="3765537"/>
          </a:xfrm>
          <a:prstGeom prst="rect">
            <a:avLst/>
          </a:prstGeom>
        </p:spPr>
      </p:pic>
      <p:sp>
        <p:nvSpPr>
          <p:cNvPr id="4" name="Rektangel med rundade hörn 3">
            <a:extLst>
              <a:ext uri="{FF2B5EF4-FFF2-40B4-BE49-F238E27FC236}">
                <a16:creationId xmlns:a16="http://schemas.microsoft.com/office/drawing/2014/main" id="{3D63F69D-8F7C-1B42-9F4C-A2489CFECAAF}"/>
              </a:ext>
            </a:extLst>
          </p:cNvPr>
          <p:cNvSpPr/>
          <p:nvPr/>
        </p:nvSpPr>
        <p:spPr>
          <a:xfrm>
            <a:off x="844062" y="3782646"/>
            <a:ext cx="1547446" cy="304800"/>
          </a:xfrm>
          <a:prstGeom prst="roundRect">
            <a:avLst/>
          </a:prstGeom>
          <a:noFill/>
          <a:ln w="635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1888759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descr="duplicate1_large.png"/>
          <p:cNvPicPr>
            <a:picLocks noChangeAspect="1"/>
          </p:cNvPicPr>
          <p:nvPr/>
        </p:nvPicPr>
        <p:blipFill rotWithShape="1">
          <a:blip r:embed="rId3">
            <a:extLst>
              <a:ext uri="{28A0092B-C50C-407E-A947-70E740481C1C}">
                <a14:useLocalDpi xmlns:a14="http://schemas.microsoft.com/office/drawing/2010/main" val="0"/>
              </a:ext>
            </a:extLst>
          </a:blip>
          <a:srcRect l="-2727" t="29013" r="-1"/>
          <a:stretch/>
        </p:blipFill>
        <p:spPr>
          <a:xfrm>
            <a:off x="2923907" y="1914697"/>
            <a:ext cx="6084698" cy="3909132"/>
          </a:xfrm>
          <a:prstGeom prst="rect">
            <a:avLst/>
          </a:prstGeom>
        </p:spPr>
      </p:pic>
      <p:sp>
        <p:nvSpPr>
          <p:cNvPr id="2" name="Content Placeholder 1"/>
          <p:cNvSpPr>
            <a:spLocks noGrp="1"/>
          </p:cNvSpPr>
          <p:nvPr>
            <p:ph idx="1"/>
          </p:nvPr>
        </p:nvSpPr>
        <p:spPr>
          <a:xfrm>
            <a:off x="408307" y="2760831"/>
            <a:ext cx="5039016" cy="2319169"/>
          </a:xfrm>
        </p:spPr>
        <p:txBody>
          <a:bodyPr/>
          <a:lstStyle/>
          <a:p>
            <a:r>
              <a:rPr lang="en-US" dirty="0">
                <a:ea typeface="Monaco" charset="0"/>
                <a:cs typeface="Monaco" charset="0"/>
              </a:rPr>
              <a:t>PCR duplicates - library preparation </a:t>
            </a:r>
          </a:p>
          <a:p>
            <a:r>
              <a:rPr lang="en-US" dirty="0">
                <a:ea typeface="Monaco" charset="0"/>
                <a:cs typeface="Monaco" charset="0"/>
              </a:rPr>
              <a:t>Optical duplicates - sequencing</a:t>
            </a:r>
          </a:p>
          <a:p>
            <a:r>
              <a:rPr lang="en-US" dirty="0">
                <a:ea typeface="Monaco" charset="0"/>
                <a:cs typeface="Monaco" charset="0"/>
              </a:rPr>
              <a:t>Don</a:t>
            </a:r>
            <a:r>
              <a:rPr lang="uk-UA" dirty="0">
                <a:ea typeface="Monaco" charset="0"/>
                <a:cs typeface="Monaco" charset="0"/>
              </a:rPr>
              <a:t>’</a:t>
            </a:r>
            <a:r>
              <a:rPr lang="en-US" dirty="0">
                <a:ea typeface="Monaco" charset="0"/>
                <a:cs typeface="Monaco" charset="0"/>
              </a:rPr>
              <a:t>t add unique information</a:t>
            </a:r>
          </a:p>
          <a:p>
            <a:r>
              <a:rPr lang="en-US" dirty="0">
                <a:ea typeface="Monaco" charset="0"/>
                <a:cs typeface="Monaco" charset="0"/>
              </a:rPr>
              <a:t>Gives false allelic ratios of variants</a:t>
            </a:r>
          </a:p>
          <a:p>
            <a:r>
              <a:rPr lang="en-US" dirty="0">
                <a:ea typeface="Monaco" charset="0"/>
                <a:cs typeface="Monaco" charset="0"/>
              </a:rPr>
              <a:t>Should be removed/marked</a:t>
            </a:r>
          </a:p>
          <a:p>
            <a:endParaRPr lang="en-US" dirty="0">
              <a:ea typeface="Monaco" charset="0"/>
              <a:cs typeface="Monaco" charset="0"/>
            </a:endParaRPr>
          </a:p>
        </p:txBody>
      </p:sp>
      <p:sp>
        <p:nvSpPr>
          <p:cNvPr id="3" name="Title 2"/>
          <p:cNvSpPr>
            <a:spLocks noGrp="1"/>
          </p:cNvSpPr>
          <p:nvPr>
            <p:ph type="title"/>
          </p:nvPr>
        </p:nvSpPr>
        <p:spPr>
          <a:xfrm>
            <a:off x="236369" y="598452"/>
            <a:ext cx="6242400" cy="1316245"/>
          </a:xfrm>
        </p:spPr>
        <p:txBody>
          <a:bodyPr/>
          <a:lstStyle/>
          <a:p>
            <a:r>
              <a:rPr lang="en-US" dirty="0"/>
              <a:t>Duplicate reads</a:t>
            </a:r>
          </a:p>
        </p:txBody>
      </p:sp>
    </p:spTree>
    <p:extLst>
      <p:ext uri="{BB962C8B-B14F-4D97-AF65-F5344CB8AC3E}">
        <p14:creationId xmlns:p14="http://schemas.microsoft.com/office/powerpoint/2010/main" val="30512352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latshållare för innehåll 4">
            <a:extLst>
              <a:ext uri="{FF2B5EF4-FFF2-40B4-BE49-F238E27FC236}">
                <a16:creationId xmlns:a16="http://schemas.microsoft.com/office/drawing/2014/main" id="{43E42D35-501F-6D4D-94D6-27E544568506}"/>
              </a:ext>
            </a:extLst>
          </p:cNvPr>
          <p:cNvPicPr>
            <a:picLocks noChangeAspect="1"/>
          </p:cNvPicPr>
          <p:nvPr/>
        </p:nvPicPr>
        <p:blipFill rotWithShape="1">
          <a:blip r:embed="rId2"/>
          <a:srcRect r="14348" b="14372"/>
          <a:stretch/>
        </p:blipFill>
        <p:spPr>
          <a:xfrm>
            <a:off x="346325" y="315684"/>
            <a:ext cx="7099504" cy="5652409"/>
          </a:xfrm>
          <a:prstGeom prst="rect">
            <a:avLst/>
          </a:prstGeom>
        </p:spPr>
      </p:pic>
      <p:pic>
        <p:nvPicPr>
          <p:cNvPr id="13" name="Bildobjekt 12" descr="En bild som visar text&#10;&#10;Automatiskt genererad beskrivning">
            <a:extLst>
              <a:ext uri="{FF2B5EF4-FFF2-40B4-BE49-F238E27FC236}">
                <a16:creationId xmlns:a16="http://schemas.microsoft.com/office/drawing/2014/main" id="{9A45A7AB-C1F9-8048-8435-E89231696229}"/>
              </a:ext>
            </a:extLst>
          </p:cNvPr>
          <p:cNvPicPr>
            <a:picLocks noChangeAspect="1"/>
          </p:cNvPicPr>
          <p:nvPr/>
        </p:nvPicPr>
        <p:blipFill rotWithShape="1">
          <a:blip r:embed="rId3"/>
          <a:srcRect r="34553"/>
          <a:stretch/>
        </p:blipFill>
        <p:spPr>
          <a:xfrm>
            <a:off x="1240972" y="5263013"/>
            <a:ext cx="5984421" cy="1410159"/>
          </a:xfrm>
          <a:prstGeom prst="rect">
            <a:avLst/>
          </a:prstGeom>
        </p:spPr>
      </p:pic>
      <p:pic>
        <p:nvPicPr>
          <p:cNvPr id="15" name="Bildobjekt 14" descr="En bild som visar text&#10;&#10;Automatiskt genererad beskrivning">
            <a:extLst>
              <a:ext uri="{FF2B5EF4-FFF2-40B4-BE49-F238E27FC236}">
                <a16:creationId xmlns:a16="http://schemas.microsoft.com/office/drawing/2014/main" id="{92FC290E-B334-024B-BEAB-FDA371F08C3B}"/>
              </a:ext>
            </a:extLst>
          </p:cNvPr>
          <p:cNvPicPr>
            <a:picLocks noChangeAspect="1"/>
          </p:cNvPicPr>
          <p:nvPr/>
        </p:nvPicPr>
        <p:blipFill rotWithShape="1">
          <a:blip r:embed="rId3"/>
          <a:srcRect l="96213"/>
          <a:stretch/>
        </p:blipFill>
        <p:spPr>
          <a:xfrm>
            <a:off x="7162449" y="5263013"/>
            <a:ext cx="346325" cy="1410159"/>
          </a:xfrm>
          <a:prstGeom prst="rect">
            <a:avLst/>
          </a:prstGeom>
        </p:spPr>
      </p:pic>
    </p:spTree>
    <p:extLst>
      <p:ext uri="{BB962C8B-B14F-4D97-AF65-F5344CB8AC3E}">
        <p14:creationId xmlns:p14="http://schemas.microsoft.com/office/powerpoint/2010/main" val="2704671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252000" y="741966"/>
            <a:ext cx="6242400" cy="745200"/>
          </a:xfrm>
        </p:spPr>
        <p:txBody>
          <a:bodyPr/>
          <a:lstStyle/>
          <a:p>
            <a:r>
              <a:rPr lang="en-US" sz="2400" dirty="0"/>
              <a:t>Base Quality Score Recalibration (BQSR)</a:t>
            </a:r>
          </a:p>
        </p:txBody>
      </p:sp>
      <p:pic>
        <p:nvPicPr>
          <p:cNvPr id="8" name="Bildobjekt 7">
            <a:extLst>
              <a:ext uri="{FF2B5EF4-FFF2-40B4-BE49-F238E27FC236}">
                <a16:creationId xmlns:a16="http://schemas.microsoft.com/office/drawing/2014/main" id="{51D60C7F-7B30-F84E-B448-8D1EC8DB43E4}"/>
              </a:ext>
            </a:extLst>
          </p:cNvPr>
          <p:cNvPicPr>
            <a:picLocks noChangeAspect="1"/>
          </p:cNvPicPr>
          <p:nvPr/>
        </p:nvPicPr>
        <p:blipFill>
          <a:blip r:embed="rId3"/>
          <a:stretch>
            <a:fillRect/>
          </a:stretch>
        </p:blipFill>
        <p:spPr>
          <a:xfrm>
            <a:off x="0" y="1915861"/>
            <a:ext cx="9144000" cy="3765537"/>
          </a:xfrm>
          <a:prstGeom prst="rect">
            <a:avLst/>
          </a:prstGeom>
        </p:spPr>
      </p:pic>
      <p:sp>
        <p:nvSpPr>
          <p:cNvPr id="4" name="Rektangel med rundade hörn 3">
            <a:extLst>
              <a:ext uri="{FF2B5EF4-FFF2-40B4-BE49-F238E27FC236}">
                <a16:creationId xmlns:a16="http://schemas.microsoft.com/office/drawing/2014/main" id="{3D63F69D-8F7C-1B42-9F4C-A2489CFECAAF}"/>
              </a:ext>
            </a:extLst>
          </p:cNvPr>
          <p:cNvSpPr/>
          <p:nvPr/>
        </p:nvSpPr>
        <p:spPr>
          <a:xfrm>
            <a:off x="844061" y="4146786"/>
            <a:ext cx="1559273" cy="489949"/>
          </a:xfrm>
          <a:prstGeom prst="roundRect">
            <a:avLst/>
          </a:prstGeom>
          <a:noFill/>
          <a:ln w="635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516579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181661" y="818215"/>
            <a:ext cx="6242400" cy="745200"/>
          </a:xfrm>
        </p:spPr>
        <p:txBody>
          <a:bodyPr/>
          <a:lstStyle/>
          <a:p>
            <a:r>
              <a:rPr lang="en-US" sz="2400" dirty="0"/>
              <a:t>Base Quality Score Recalibration (BQSR)</a:t>
            </a:r>
          </a:p>
        </p:txBody>
      </p:sp>
      <p:sp>
        <p:nvSpPr>
          <p:cNvPr id="5" name="Content Placeholder 1"/>
          <p:cNvSpPr txBox="1">
            <a:spLocks/>
          </p:cNvSpPr>
          <p:nvPr/>
        </p:nvSpPr>
        <p:spPr>
          <a:xfrm>
            <a:off x="404400" y="1729200"/>
            <a:ext cx="8640000" cy="4629229"/>
          </a:xfrm>
          <a:prstGeom prst="rect">
            <a:avLst/>
          </a:prstGeom>
        </p:spPr>
        <p:txBody>
          <a:bodyPr vert="horz" lIns="0" tIns="0" rIns="0" bIns="0" rtlCol="0">
            <a:normAutofit fontScale="92500" lnSpcReduction="10000"/>
          </a:bodyPr>
          <a:lst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dirty="0"/>
          </a:p>
          <a:p>
            <a:r>
              <a:rPr lang="en-US" dirty="0"/>
              <a:t>During base calling, the sequencer estimates a quality score for each base. This is the quality scores present in the </a:t>
            </a:r>
            <a:r>
              <a:rPr lang="en-US" dirty="0" err="1"/>
              <a:t>fastq</a:t>
            </a:r>
            <a:r>
              <a:rPr lang="en-US" dirty="0"/>
              <a:t> files.</a:t>
            </a:r>
          </a:p>
          <a:p>
            <a:endParaRPr lang="en-US" dirty="0"/>
          </a:p>
          <a:p>
            <a:r>
              <a:rPr lang="en-US" dirty="0"/>
              <a:t>Systematic (non-random) errors in the base quality score estimation can occur.  </a:t>
            </a:r>
          </a:p>
          <a:p>
            <a:pPr lvl="1"/>
            <a:r>
              <a:rPr lang="en-US" dirty="0"/>
              <a:t>due to the physics or chemistry of the sequencing reaction</a:t>
            </a:r>
          </a:p>
          <a:p>
            <a:pPr lvl="1"/>
            <a:r>
              <a:rPr lang="en-US" dirty="0"/>
              <a:t>manufacturing flaws in the equipment</a:t>
            </a:r>
          </a:p>
          <a:p>
            <a:pPr lvl="1"/>
            <a:r>
              <a:rPr lang="en-US" dirty="0" err="1"/>
              <a:t>etc</a:t>
            </a:r>
            <a:endParaRPr lang="en-US" dirty="0"/>
          </a:p>
          <a:p>
            <a:endParaRPr lang="en-US" dirty="0"/>
          </a:p>
          <a:p>
            <a:r>
              <a:rPr lang="en-US" dirty="0"/>
              <a:t>Can cause bias in variant calling</a:t>
            </a:r>
          </a:p>
          <a:p>
            <a:endParaRPr lang="en-US" dirty="0"/>
          </a:p>
          <a:p>
            <a:r>
              <a:rPr lang="en-US" b="1" dirty="0"/>
              <a:t>Base </a:t>
            </a:r>
            <a:r>
              <a:rPr lang="en-US" b="1" dirty="0" err="1"/>
              <a:t>Qualtiy</a:t>
            </a:r>
            <a:r>
              <a:rPr lang="en-US" b="1" dirty="0"/>
              <a:t> Score Recalibration </a:t>
            </a:r>
            <a:r>
              <a:rPr lang="en-US" dirty="0"/>
              <a:t>helps to calibrate the scores so that they correspond to the real per-base sequencing error rate (</a:t>
            </a:r>
            <a:r>
              <a:rPr lang="en-US" dirty="0" err="1"/>
              <a:t>phred</a:t>
            </a:r>
            <a:r>
              <a:rPr lang="en-US" dirty="0"/>
              <a:t> scores)</a:t>
            </a:r>
          </a:p>
          <a:p>
            <a:pPr lvl="1"/>
            <a:endParaRPr lang="en-US" dirty="0"/>
          </a:p>
          <a:p>
            <a:pPr lvl="1"/>
            <a:endParaRPr lang="en-US" dirty="0"/>
          </a:p>
        </p:txBody>
      </p:sp>
    </p:spTree>
    <p:extLst>
      <p:ext uri="{BB962C8B-B14F-4D97-AF65-F5344CB8AC3E}">
        <p14:creationId xmlns:p14="http://schemas.microsoft.com/office/powerpoint/2010/main" val="27927871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latshållare för innehåll 4" descr="En bild som visar text&#10;&#10;Automatiskt genererad beskrivning">
            <a:extLst>
              <a:ext uri="{FF2B5EF4-FFF2-40B4-BE49-F238E27FC236}">
                <a16:creationId xmlns:a16="http://schemas.microsoft.com/office/drawing/2014/main" id="{8A032469-4443-534A-A8C1-BAB446665D4F}"/>
              </a:ext>
            </a:extLst>
          </p:cNvPr>
          <p:cNvPicPr>
            <a:picLocks noGrp="1" noChangeAspect="1"/>
          </p:cNvPicPr>
          <p:nvPr>
            <p:ph idx="1"/>
          </p:nvPr>
        </p:nvPicPr>
        <p:blipFill rotWithShape="1">
          <a:blip r:embed="rId2"/>
          <a:srcRect r="8058"/>
          <a:stretch/>
        </p:blipFill>
        <p:spPr>
          <a:xfrm>
            <a:off x="1009787" y="146957"/>
            <a:ext cx="6550342" cy="6240941"/>
          </a:xfrm>
        </p:spPr>
      </p:pic>
    </p:spTree>
    <p:extLst>
      <p:ext uri="{BB962C8B-B14F-4D97-AF65-F5344CB8AC3E}">
        <p14:creationId xmlns:p14="http://schemas.microsoft.com/office/powerpoint/2010/main" val="9440268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189476" y="820120"/>
            <a:ext cx="6844369" cy="745200"/>
          </a:xfrm>
        </p:spPr>
        <p:txBody>
          <a:bodyPr/>
          <a:lstStyle/>
          <a:p>
            <a:r>
              <a:rPr lang="en-US" sz="2800" dirty="0"/>
              <a:t>Filter variants</a:t>
            </a:r>
          </a:p>
        </p:txBody>
      </p:sp>
      <p:sp>
        <p:nvSpPr>
          <p:cNvPr id="5" name="TextBox 4"/>
          <p:cNvSpPr txBox="1"/>
          <p:nvPr/>
        </p:nvSpPr>
        <p:spPr>
          <a:xfrm>
            <a:off x="430052" y="6110093"/>
            <a:ext cx="8640330" cy="646331"/>
          </a:xfrm>
          <a:prstGeom prst="rect">
            <a:avLst/>
          </a:prstGeom>
          <a:noFill/>
        </p:spPr>
        <p:txBody>
          <a:bodyPr wrap="square" rtlCol="0">
            <a:spAutoFit/>
          </a:bodyPr>
          <a:lstStyle/>
          <a:p>
            <a:r>
              <a:rPr lang="en-US" dirty="0">
                <a:hlinkClick r:id="rId3"/>
              </a:rPr>
              <a:t>https://software.broadinstitute.org/gatk/best-practices/</a:t>
            </a:r>
            <a:endParaRPr lang="en-US" dirty="0"/>
          </a:p>
          <a:p>
            <a:r>
              <a:rPr lang="en-US" dirty="0"/>
              <a:t>	Germline short variant discovery (SNPs + Indels)</a:t>
            </a:r>
          </a:p>
        </p:txBody>
      </p:sp>
      <p:pic>
        <p:nvPicPr>
          <p:cNvPr id="8" name="Bildobjekt 7">
            <a:extLst>
              <a:ext uri="{FF2B5EF4-FFF2-40B4-BE49-F238E27FC236}">
                <a16:creationId xmlns:a16="http://schemas.microsoft.com/office/drawing/2014/main" id="{51D60C7F-7B30-F84E-B448-8D1EC8DB43E4}"/>
              </a:ext>
            </a:extLst>
          </p:cNvPr>
          <p:cNvPicPr>
            <a:picLocks noChangeAspect="1"/>
          </p:cNvPicPr>
          <p:nvPr/>
        </p:nvPicPr>
        <p:blipFill>
          <a:blip r:embed="rId4"/>
          <a:stretch>
            <a:fillRect/>
          </a:stretch>
        </p:blipFill>
        <p:spPr>
          <a:xfrm>
            <a:off x="0" y="1915861"/>
            <a:ext cx="9144000" cy="3765537"/>
          </a:xfrm>
          <a:prstGeom prst="rect">
            <a:avLst/>
          </a:prstGeom>
        </p:spPr>
      </p:pic>
      <p:sp>
        <p:nvSpPr>
          <p:cNvPr id="4" name="Rektangel med rundade hörn 3">
            <a:extLst>
              <a:ext uri="{FF2B5EF4-FFF2-40B4-BE49-F238E27FC236}">
                <a16:creationId xmlns:a16="http://schemas.microsoft.com/office/drawing/2014/main" id="{3D63F69D-8F7C-1B42-9F4C-A2489CFECAAF}"/>
              </a:ext>
            </a:extLst>
          </p:cNvPr>
          <p:cNvSpPr/>
          <p:nvPr/>
        </p:nvSpPr>
        <p:spPr>
          <a:xfrm>
            <a:off x="6880721" y="2573268"/>
            <a:ext cx="1563076" cy="331774"/>
          </a:xfrm>
          <a:prstGeom prst="roundRect">
            <a:avLst/>
          </a:prstGeom>
          <a:noFill/>
          <a:ln w="635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43008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Platshållare för innehåll 1">
            <a:extLst>
              <a:ext uri="{FF2B5EF4-FFF2-40B4-BE49-F238E27FC236}">
                <a16:creationId xmlns:a16="http://schemas.microsoft.com/office/drawing/2014/main" id="{4D5653BF-59A3-E24E-AAE2-F304717265F9}"/>
              </a:ext>
            </a:extLst>
          </p:cNvPr>
          <p:cNvSpPr>
            <a:spLocks noGrp="1"/>
          </p:cNvSpPr>
          <p:nvPr>
            <p:ph idx="1"/>
          </p:nvPr>
        </p:nvSpPr>
        <p:spPr/>
        <p:txBody>
          <a:bodyPr>
            <a:normAutofit fontScale="92500" lnSpcReduction="10000"/>
          </a:bodyPr>
          <a:lstStyle/>
          <a:p>
            <a:r>
              <a:rPr lang="en-GB" dirty="0"/>
              <a:t>Remove low quality variants</a:t>
            </a:r>
          </a:p>
          <a:p>
            <a:endParaRPr lang="en-GB" dirty="0"/>
          </a:p>
          <a:p>
            <a:r>
              <a:rPr lang="en-GB" dirty="0"/>
              <a:t>Variant quality score recalibration (VQSR): </a:t>
            </a:r>
          </a:p>
          <a:p>
            <a:pPr lvl="1"/>
            <a:r>
              <a:rPr lang="en-GB" dirty="0"/>
              <a:t>For large data sets ( &gt;1 WGS or &gt;30WES samples)</a:t>
            </a:r>
          </a:p>
          <a:p>
            <a:pPr lvl="1"/>
            <a:r>
              <a:rPr lang="en-GB" dirty="0"/>
              <a:t>GATK has a machine learning algorithm that can be trained to recognise ”likely false” variants</a:t>
            </a:r>
          </a:p>
          <a:p>
            <a:pPr lvl="1"/>
            <a:r>
              <a:rPr lang="en-GB" b="1" dirty="0"/>
              <a:t>We do recommend to use VQSR when possible!</a:t>
            </a:r>
          </a:p>
          <a:p>
            <a:endParaRPr lang="en-GB" dirty="0"/>
          </a:p>
          <a:p>
            <a:r>
              <a:rPr lang="en-GB" dirty="0"/>
              <a:t>Hard filters:</a:t>
            </a:r>
          </a:p>
          <a:p>
            <a:pPr lvl="1"/>
            <a:r>
              <a:rPr lang="en-GB" dirty="0"/>
              <a:t>For smaller data sets</a:t>
            </a:r>
          </a:p>
          <a:p>
            <a:pPr lvl="1"/>
            <a:r>
              <a:rPr lang="en-GB" dirty="0"/>
              <a:t>Hard filters on information in the VCF file </a:t>
            </a:r>
          </a:p>
          <a:p>
            <a:pPr lvl="1"/>
            <a:r>
              <a:rPr lang="en-GB" dirty="0"/>
              <a:t>For example:</a:t>
            </a:r>
            <a:r>
              <a:rPr lang="en-US" sz="1600" dirty="0"/>
              <a:t> </a:t>
            </a:r>
            <a:r>
              <a:rPr lang="en-US" dirty="0"/>
              <a:t>Flag variants with ”QD &lt; 2” and ”MQ&lt; 40.0”</a:t>
            </a:r>
            <a:endParaRPr lang="en-GB" dirty="0"/>
          </a:p>
          <a:p>
            <a:pPr lvl="1"/>
            <a:r>
              <a:rPr lang="en-GB" dirty="0"/>
              <a:t>GATK recommendations on hard filters: https://</a:t>
            </a:r>
            <a:r>
              <a:rPr lang="en-GB" dirty="0" err="1"/>
              <a:t>gatkforums.broadinstitute.org</a:t>
            </a:r>
            <a:r>
              <a:rPr lang="en-GB" dirty="0"/>
              <a:t>/</a:t>
            </a:r>
            <a:r>
              <a:rPr lang="en-GB" dirty="0" err="1"/>
              <a:t>gatk</a:t>
            </a:r>
            <a:r>
              <a:rPr lang="en-GB" dirty="0"/>
              <a:t>/discussion/2806/</a:t>
            </a:r>
            <a:r>
              <a:rPr lang="en-GB" dirty="0" err="1"/>
              <a:t>howto</a:t>
            </a:r>
            <a:r>
              <a:rPr lang="en-GB" dirty="0"/>
              <a:t>-apply-hard-filters-to-a-call-set</a:t>
            </a:r>
          </a:p>
          <a:p>
            <a:pPr marL="457200" lvl="1" indent="0">
              <a:buNone/>
            </a:pPr>
            <a:endParaRPr lang="en-GB" dirty="0"/>
          </a:p>
        </p:txBody>
      </p:sp>
      <p:sp>
        <p:nvSpPr>
          <p:cNvPr id="3" name="Rubrik 2">
            <a:extLst>
              <a:ext uri="{FF2B5EF4-FFF2-40B4-BE49-F238E27FC236}">
                <a16:creationId xmlns:a16="http://schemas.microsoft.com/office/drawing/2014/main" id="{D494B9D8-CAE7-3247-B8B1-69BC034B061A}"/>
              </a:ext>
            </a:extLst>
          </p:cNvPr>
          <p:cNvSpPr>
            <a:spLocks noGrp="1"/>
          </p:cNvSpPr>
          <p:nvPr>
            <p:ph type="title"/>
          </p:nvPr>
        </p:nvSpPr>
        <p:spPr/>
        <p:txBody>
          <a:bodyPr/>
          <a:lstStyle/>
          <a:p>
            <a:r>
              <a:rPr lang="en-GB" dirty="0"/>
              <a:t>Filtering</a:t>
            </a:r>
          </a:p>
        </p:txBody>
      </p:sp>
    </p:spTree>
    <p:extLst>
      <p:ext uri="{BB962C8B-B14F-4D97-AF65-F5344CB8AC3E}">
        <p14:creationId xmlns:p14="http://schemas.microsoft.com/office/powerpoint/2010/main" val="34414086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ubrik 2">
            <a:extLst>
              <a:ext uri="{FF2B5EF4-FFF2-40B4-BE49-F238E27FC236}">
                <a16:creationId xmlns:a16="http://schemas.microsoft.com/office/drawing/2014/main" id="{83E2D1A4-69E5-1F49-958B-E4C0E0C3C5ED}"/>
              </a:ext>
            </a:extLst>
          </p:cNvPr>
          <p:cNvSpPr>
            <a:spLocks noGrp="1"/>
          </p:cNvSpPr>
          <p:nvPr>
            <p:ph type="title"/>
          </p:nvPr>
        </p:nvSpPr>
        <p:spPr>
          <a:xfrm>
            <a:off x="557978" y="354572"/>
            <a:ext cx="8586022" cy="745200"/>
          </a:xfrm>
        </p:spPr>
        <p:txBody>
          <a:bodyPr/>
          <a:lstStyle/>
          <a:p>
            <a:r>
              <a:rPr lang="en-GB" dirty="0"/>
              <a:t>Annotation &amp; effects prediction</a:t>
            </a:r>
          </a:p>
        </p:txBody>
      </p:sp>
      <p:pic>
        <p:nvPicPr>
          <p:cNvPr id="2" name="Picture 1">
            <a:extLst>
              <a:ext uri="{FF2B5EF4-FFF2-40B4-BE49-F238E27FC236}">
                <a16:creationId xmlns:a16="http://schemas.microsoft.com/office/drawing/2014/main" id="{A25D95E8-681B-9181-57E8-BFCD170F712D}"/>
              </a:ext>
            </a:extLst>
          </p:cNvPr>
          <p:cNvPicPr>
            <a:picLocks noChangeAspect="1"/>
          </p:cNvPicPr>
          <p:nvPr/>
        </p:nvPicPr>
        <p:blipFill>
          <a:blip r:embed="rId3"/>
          <a:stretch>
            <a:fillRect/>
          </a:stretch>
        </p:blipFill>
        <p:spPr>
          <a:xfrm>
            <a:off x="557978" y="1731024"/>
            <a:ext cx="4944572" cy="2505075"/>
          </a:xfrm>
          <a:prstGeom prst="rect">
            <a:avLst/>
          </a:prstGeom>
        </p:spPr>
      </p:pic>
      <p:sp>
        <p:nvSpPr>
          <p:cNvPr id="4" name="TextBox 3">
            <a:extLst>
              <a:ext uri="{FF2B5EF4-FFF2-40B4-BE49-F238E27FC236}">
                <a16:creationId xmlns:a16="http://schemas.microsoft.com/office/drawing/2014/main" id="{DE159508-C1A9-FB48-4935-B492FB2C8258}"/>
              </a:ext>
            </a:extLst>
          </p:cNvPr>
          <p:cNvSpPr txBox="1"/>
          <p:nvPr/>
        </p:nvSpPr>
        <p:spPr>
          <a:xfrm>
            <a:off x="643812" y="4842588"/>
            <a:ext cx="6652727" cy="646331"/>
          </a:xfrm>
          <a:prstGeom prst="rect">
            <a:avLst/>
          </a:prstGeom>
          <a:noFill/>
        </p:spPr>
        <p:txBody>
          <a:bodyPr wrap="square" rtlCol="0">
            <a:spAutoFit/>
          </a:bodyPr>
          <a:lstStyle/>
          <a:p>
            <a:r>
              <a:rPr lang="en-US" dirty="0"/>
              <a:t>Databases: </a:t>
            </a:r>
            <a:r>
              <a:rPr lang="en-US" dirty="0" err="1"/>
              <a:t>clinvar</a:t>
            </a:r>
            <a:r>
              <a:rPr lang="en-US" dirty="0"/>
              <a:t>, </a:t>
            </a:r>
            <a:r>
              <a:rPr lang="en-US" dirty="0" err="1"/>
              <a:t>dbSNP</a:t>
            </a:r>
            <a:r>
              <a:rPr lang="en-US" dirty="0"/>
              <a:t>, </a:t>
            </a:r>
            <a:r>
              <a:rPr lang="en-US" dirty="0" err="1"/>
              <a:t>funcotator</a:t>
            </a:r>
            <a:r>
              <a:rPr lang="en-US" dirty="0"/>
              <a:t> (</a:t>
            </a:r>
            <a:r>
              <a:rPr lang="en-US" dirty="0" err="1"/>
              <a:t>FUNCtional</a:t>
            </a:r>
            <a:r>
              <a:rPr lang="en-US" dirty="0"/>
              <a:t> </a:t>
            </a:r>
            <a:r>
              <a:rPr lang="en-US" dirty="0" err="1"/>
              <a:t>annOTATOR</a:t>
            </a:r>
            <a:r>
              <a:rPr lang="en-US" dirty="0"/>
              <a:t>), etc.</a:t>
            </a:r>
          </a:p>
        </p:txBody>
      </p:sp>
    </p:spTree>
    <p:extLst>
      <p:ext uri="{BB962C8B-B14F-4D97-AF65-F5344CB8AC3E}">
        <p14:creationId xmlns:p14="http://schemas.microsoft.com/office/powerpoint/2010/main" val="25655135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innehåll 1">
            <a:extLst>
              <a:ext uri="{FF2B5EF4-FFF2-40B4-BE49-F238E27FC236}">
                <a16:creationId xmlns:a16="http://schemas.microsoft.com/office/drawing/2014/main" id="{4D5653BF-59A3-E24E-AAE2-F304717265F9}"/>
              </a:ext>
            </a:extLst>
          </p:cNvPr>
          <p:cNvSpPr>
            <a:spLocks noGrp="1"/>
          </p:cNvSpPr>
          <p:nvPr>
            <p:ph idx="1"/>
          </p:nvPr>
        </p:nvSpPr>
        <p:spPr/>
        <p:txBody>
          <a:bodyPr>
            <a:normAutofit/>
          </a:bodyPr>
          <a:lstStyle/>
          <a:p>
            <a:r>
              <a:rPr lang="en-GB" sz="2400" dirty="0"/>
              <a:t>Sequencing reports using </a:t>
            </a:r>
            <a:r>
              <a:rPr lang="en-GB" sz="2400" dirty="0" err="1"/>
              <a:t>FastQC</a:t>
            </a:r>
            <a:r>
              <a:rPr lang="en-GB" sz="2400" dirty="0"/>
              <a:t>.</a:t>
            </a:r>
          </a:p>
          <a:p>
            <a:endParaRPr lang="en-GB" sz="2400" dirty="0"/>
          </a:p>
          <a:p>
            <a:r>
              <a:rPr lang="en-GB" sz="2400" dirty="0"/>
              <a:t>Variant calling &amp; annotation</a:t>
            </a:r>
          </a:p>
          <a:p>
            <a:endParaRPr lang="en-GB" sz="2400" dirty="0"/>
          </a:p>
          <a:p>
            <a:r>
              <a:rPr lang="en-GB" sz="2400" dirty="0"/>
              <a:t>Clinical report using </a:t>
            </a:r>
            <a:r>
              <a:rPr lang="en-GB" sz="2400" dirty="0" err="1"/>
              <a:t>dbSNP</a:t>
            </a:r>
            <a:r>
              <a:rPr lang="en-GB" sz="2400" dirty="0"/>
              <a:t>.</a:t>
            </a:r>
          </a:p>
        </p:txBody>
      </p:sp>
      <p:sp>
        <p:nvSpPr>
          <p:cNvPr id="3" name="Rubrik 2">
            <a:extLst>
              <a:ext uri="{FF2B5EF4-FFF2-40B4-BE49-F238E27FC236}">
                <a16:creationId xmlns:a16="http://schemas.microsoft.com/office/drawing/2014/main" id="{D494B9D8-CAE7-3247-B8B1-69BC034B061A}"/>
              </a:ext>
            </a:extLst>
          </p:cNvPr>
          <p:cNvSpPr>
            <a:spLocks noGrp="1"/>
          </p:cNvSpPr>
          <p:nvPr>
            <p:ph type="title"/>
          </p:nvPr>
        </p:nvSpPr>
        <p:spPr/>
        <p:txBody>
          <a:bodyPr/>
          <a:lstStyle/>
          <a:p>
            <a:r>
              <a:rPr lang="en-GB" dirty="0"/>
              <a:t>Demo &amp; Results </a:t>
            </a:r>
          </a:p>
        </p:txBody>
      </p:sp>
    </p:spTree>
    <p:extLst>
      <p:ext uri="{BB962C8B-B14F-4D97-AF65-F5344CB8AC3E}">
        <p14:creationId xmlns:p14="http://schemas.microsoft.com/office/powerpoint/2010/main" val="822533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ubrik 2">
            <a:extLst>
              <a:ext uri="{FF2B5EF4-FFF2-40B4-BE49-F238E27FC236}">
                <a16:creationId xmlns:a16="http://schemas.microsoft.com/office/drawing/2014/main" id="{83E2D1A4-69E5-1F49-958B-E4C0E0C3C5ED}"/>
              </a:ext>
            </a:extLst>
          </p:cNvPr>
          <p:cNvSpPr>
            <a:spLocks noGrp="1"/>
          </p:cNvSpPr>
          <p:nvPr>
            <p:ph type="title"/>
          </p:nvPr>
        </p:nvSpPr>
        <p:spPr>
          <a:xfrm>
            <a:off x="691278" y="489171"/>
            <a:ext cx="8091900" cy="745200"/>
          </a:xfrm>
        </p:spPr>
        <p:txBody>
          <a:bodyPr/>
          <a:lstStyle/>
          <a:p>
            <a:r>
              <a:rPr lang="en-GB" sz="2800" dirty="0"/>
              <a:t>Basic variant calling in one sample</a:t>
            </a:r>
          </a:p>
        </p:txBody>
      </p:sp>
      <p:sp>
        <p:nvSpPr>
          <p:cNvPr id="5" name="TextBox 1">
            <a:extLst>
              <a:ext uri="{FF2B5EF4-FFF2-40B4-BE49-F238E27FC236}">
                <a16:creationId xmlns:a16="http://schemas.microsoft.com/office/drawing/2014/main" id="{D1DA30B9-3D97-4740-92F4-0BF227732986}"/>
              </a:ext>
            </a:extLst>
          </p:cNvPr>
          <p:cNvSpPr txBox="1"/>
          <p:nvPr/>
        </p:nvSpPr>
        <p:spPr>
          <a:xfrm>
            <a:off x="6389692" y="1922489"/>
            <a:ext cx="1336236" cy="369332"/>
          </a:xfrm>
          <a:prstGeom prst="rect">
            <a:avLst/>
          </a:prstGeom>
          <a:noFill/>
        </p:spPr>
        <p:txBody>
          <a:bodyPr wrap="none" rtlCol="0">
            <a:spAutoFit/>
          </a:bodyPr>
          <a:lstStyle/>
          <a:p>
            <a:r>
              <a:rPr lang="en-US" dirty="0"/>
              <a:t>FASTQ files</a:t>
            </a:r>
          </a:p>
        </p:txBody>
      </p:sp>
      <p:sp>
        <p:nvSpPr>
          <p:cNvPr id="6" name="TextBox 8">
            <a:extLst>
              <a:ext uri="{FF2B5EF4-FFF2-40B4-BE49-F238E27FC236}">
                <a16:creationId xmlns:a16="http://schemas.microsoft.com/office/drawing/2014/main" id="{11D7F9A8-88EB-5C43-84A1-9EBA9CDC03CE}"/>
              </a:ext>
            </a:extLst>
          </p:cNvPr>
          <p:cNvSpPr txBox="1"/>
          <p:nvPr/>
        </p:nvSpPr>
        <p:spPr>
          <a:xfrm>
            <a:off x="6389692" y="3968447"/>
            <a:ext cx="1168521" cy="369332"/>
          </a:xfrm>
          <a:prstGeom prst="rect">
            <a:avLst/>
          </a:prstGeom>
          <a:noFill/>
        </p:spPr>
        <p:txBody>
          <a:bodyPr wrap="none" rtlCol="0">
            <a:spAutoFit/>
          </a:bodyPr>
          <a:lstStyle/>
          <a:p>
            <a:r>
              <a:rPr lang="en-US" dirty="0"/>
              <a:t>BAM files</a:t>
            </a:r>
          </a:p>
        </p:txBody>
      </p:sp>
      <p:cxnSp>
        <p:nvCxnSpPr>
          <p:cNvPr id="7" name="Straight Connector 10">
            <a:extLst>
              <a:ext uri="{FF2B5EF4-FFF2-40B4-BE49-F238E27FC236}">
                <a16:creationId xmlns:a16="http://schemas.microsoft.com/office/drawing/2014/main" id="{1DE5D129-3F46-6240-9CCF-AAC9A8703E12}"/>
              </a:ext>
            </a:extLst>
          </p:cNvPr>
          <p:cNvCxnSpPr>
            <a:cxnSpLocks/>
          </p:cNvCxnSpPr>
          <p:nvPr/>
        </p:nvCxnSpPr>
        <p:spPr>
          <a:xfrm>
            <a:off x="6092670" y="1803842"/>
            <a:ext cx="0" cy="606627"/>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cxnSp>
        <p:nvCxnSpPr>
          <p:cNvPr id="8" name="Straight Connector 12">
            <a:extLst>
              <a:ext uri="{FF2B5EF4-FFF2-40B4-BE49-F238E27FC236}">
                <a16:creationId xmlns:a16="http://schemas.microsoft.com/office/drawing/2014/main" id="{18146D47-A163-6649-916B-39B4486E5B1A}"/>
              </a:ext>
            </a:extLst>
          </p:cNvPr>
          <p:cNvCxnSpPr>
            <a:cxnSpLocks/>
          </p:cNvCxnSpPr>
          <p:nvPr/>
        </p:nvCxnSpPr>
        <p:spPr>
          <a:xfrm>
            <a:off x="6092670" y="3818609"/>
            <a:ext cx="0" cy="669008"/>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cxnSp>
        <p:nvCxnSpPr>
          <p:cNvPr id="9" name="Straight Connector 21">
            <a:extLst>
              <a:ext uri="{FF2B5EF4-FFF2-40B4-BE49-F238E27FC236}">
                <a16:creationId xmlns:a16="http://schemas.microsoft.com/office/drawing/2014/main" id="{AA8D0F12-E572-D647-91A7-BF60A791D4CB}"/>
              </a:ext>
            </a:extLst>
          </p:cNvPr>
          <p:cNvCxnSpPr>
            <a:cxnSpLocks/>
          </p:cNvCxnSpPr>
          <p:nvPr/>
        </p:nvCxnSpPr>
        <p:spPr>
          <a:xfrm>
            <a:off x="6092670" y="5754416"/>
            <a:ext cx="0" cy="624545"/>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sp>
        <p:nvSpPr>
          <p:cNvPr id="10" name="TextBox 25">
            <a:extLst>
              <a:ext uri="{FF2B5EF4-FFF2-40B4-BE49-F238E27FC236}">
                <a16:creationId xmlns:a16="http://schemas.microsoft.com/office/drawing/2014/main" id="{59822D1E-CE3F-6046-90B9-8B93E1815993}"/>
              </a:ext>
            </a:extLst>
          </p:cNvPr>
          <p:cNvSpPr txBox="1"/>
          <p:nvPr/>
        </p:nvSpPr>
        <p:spPr>
          <a:xfrm>
            <a:off x="6389692" y="5882022"/>
            <a:ext cx="1114758" cy="369332"/>
          </a:xfrm>
          <a:prstGeom prst="rect">
            <a:avLst/>
          </a:prstGeom>
          <a:noFill/>
        </p:spPr>
        <p:txBody>
          <a:bodyPr wrap="none" rtlCol="0">
            <a:spAutoFit/>
          </a:bodyPr>
          <a:lstStyle/>
          <a:p>
            <a:r>
              <a:rPr lang="en-US" dirty="0"/>
              <a:t>VCF files</a:t>
            </a:r>
          </a:p>
        </p:txBody>
      </p:sp>
      <p:graphicFrame>
        <p:nvGraphicFramePr>
          <p:cNvPr id="14" name="Content Placeholder 3">
            <a:extLst>
              <a:ext uri="{FF2B5EF4-FFF2-40B4-BE49-F238E27FC236}">
                <a16:creationId xmlns:a16="http://schemas.microsoft.com/office/drawing/2014/main" id="{FFC7FE98-920F-4C40-A919-955099EEBA94}"/>
              </a:ext>
            </a:extLst>
          </p:cNvPr>
          <p:cNvGraphicFramePr>
            <a:graphicFrameLocks/>
          </p:cNvGraphicFramePr>
          <p:nvPr>
            <p:extLst>
              <p:ext uri="{D42A27DB-BD31-4B8C-83A1-F6EECF244321}">
                <p14:modId xmlns:p14="http://schemas.microsoft.com/office/powerpoint/2010/main" val="563834371"/>
              </p:ext>
            </p:extLst>
          </p:nvPr>
        </p:nvGraphicFramePr>
        <p:xfrm>
          <a:off x="2072341" y="1617129"/>
          <a:ext cx="4650823" cy="4863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214677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ubrik 2">
            <a:extLst>
              <a:ext uri="{FF2B5EF4-FFF2-40B4-BE49-F238E27FC236}">
                <a16:creationId xmlns:a16="http://schemas.microsoft.com/office/drawing/2014/main" id="{83E2D1A4-69E5-1F49-958B-E4C0E0C3C5ED}"/>
              </a:ext>
            </a:extLst>
          </p:cNvPr>
          <p:cNvSpPr>
            <a:spLocks noGrp="1"/>
          </p:cNvSpPr>
          <p:nvPr>
            <p:ph type="title"/>
          </p:nvPr>
        </p:nvSpPr>
        <p:spPr>
          <a:xfrm>
            <a:off x="291414" y="652009"/>
            <a:ext cx="8091900" cy="745200"/>
          </a:xfrm>
        </p:spPr>
        <p:txBody>
          <a:bodyPr/>
          <a:lstStyle/>
          <a:p>
            <a:r>
              <a:rPr lang="en-GB" dirty="0"/>
              <a:t>Alignment</a:t>
            </a:r>
          </a:p>
        </p:txBody>
      </p:sp>
      <p:sp>
        <p:nvSpPr>
          <p:cNvPr id="5" name="TextBox 1">
            <a:extLst>
              <a:ext uri="{FF2B5EF4-FFF2-40B4-BE49-F238E27FC236}">
                <a16:creationId xmlns:a16="http://schemas.microsoft.com/office/drawing/2014/main" id="{D1DA30B9-3D97-4740-92F4-0BF227732986}"/>
              </a:ext>
            </a:extLst>
          </p:cNvPr>
          <p:cNvSpPr txBox="1"/>
          <p:nvPr/>
        </p:nvSpPr>
        <p:spPr>
          <a:xfrm>
            <a:off x="6389692" y="1922489"/>
            <a:ext cx="1336236" cy="369332"/>
          </a:xfrm>
          <a:prstGeom prst="rect">
            <a:avLst/>
          </a:prstGeom>
          <a:noFill/>
        </p:spPr>
        <p:txBody>
          <a:bodyPr wrap="none" rtlCol="0">
            <a:spAutoFit/>
          </a:bodyPr>
          <a:lstStyle/>
          <a:p>
            <a:r>
              <a:rPr lang="en-US" dirty="0"/>
              <a:t>FASTQ files</a:t>
            </a:r>
          </a:p>
        </p:txBody>
      </p:sp>
      <p:sp>
        <p:nvSpPr>
          <p:cNvPr id="6" name="TextBox 8">
            <a:extLst>
              <a:ext uri="{FF2B5EF4-FFF2-40B4-BE49-F238E27FC236}">
                <a16:creationId xmlns:a16="http://schemas.microsoft.com/office/drawing/2014/main" id="{11D7F9A8-88EB-5C43-84A1-9EBA9CDC03CE}"/>
              </a:ext>
            </a:extLst>
          </p:cNvPr>
          <p:cNvSpPr txBox="1"/>
          <p:nvPr/>
        </p:nvSpPr>
        <p:spPr>
          <a:xfrm>
            <a:off x="6389692" y="3968447"/>
            <a:ext cx="1168521" cy="369332"/>
          </a:xfrm>
          <a:prstGeom prst="rect">
            <a:avLst/>
          </a:prstGeom>
          <a:noFill/>
        </p:spPr>
        <p:txBody>
          <a:bodyPr wrap="none" rtlCol="0">
            <a:spAutoFit/>
          </a:bodyPr>
          <a:lstStyle/>
          <a:p>
            <a:r>
              <a:rPr lang="en-US" dirty="0"/>
              <a:t>BAM files</a:t>
            </a:r>
          </a:p>
        </p:txBody>
      </p:sp>
      <p:cxnSp>
        <p:nvCxnSpPr>
          <p:cNvPr id="7" name="Straight Connector 10">
            <a:extLst>
              <a:ext uri="{FF2B5EF4-FFF2-40B4-BE49-F238E27FC236}">
                <a16:creationId xmlns:a16="http://schemas.microsoft.com/office/drawing/2014/main" id="{1DE5D129-3F46-6240-9CCF-AAC9A8703E12}"/>
              </a:ext>
            </a:extLst>
          </p:cNvPr>
          <p:cNvCxnSpPr>
            <a:cxnSpLocks/>
          </p:cNvCxnSpPr>
          <p:nvPr/>
        </p:nvCxnSpPr>
        <p:spPr>
          <a:xfrm>
            <a:off x="6092670" y="1803842"/>
            <a:ext cx="0" cy="606627"/>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cxnSp>
        <p:nvCxnSpPr>
          <p:cNvPr id="8" name="Straight Connector 12">
            <a:extLst>
              <a:ext uri="{FF2B5EF4-FFF2-40B4-BE49-F238E27FC236}">
                <a16:creationId xmlns:a16="http://schemas.microsoft.com/office/drawing/2014/main" id="{18146D47-A163-6649-916B-39B4486E5B1A}"/>
              </a:ext>
            </a:extLst>
          </p:cNvPr>
          <p:cNvCxnSpPr>
            <a:cxnSpLocks/>
          </p:cNvCxnSpPr>
          <p:nvPr/>
        </p:nvCxnSpPr>
        <p:spPr>
          <a:xfrm>
            <a:off x="6092670" y="3818609"/>
            <a:ext cx="0" cy="669008"/>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cxnSp>
        <p:nvCxnSpPr>
          <p:cNvPr id="9" name="Straight Connector 21">
            <a:extLst>
              <a:ext uri="{FF2B5EF4-FFF2-40B4-BE49-F238E27FC236}">
                <a16:creationId xmlns:a16="http://schemas.microsoft.com/office/drawing/2014/main" id="{AA8D0F12-E572-D647-91A7-BF60A791D4CB}"/>
              </a:ext>
            </a:extLst>
          </p:cNvPr>
          <p:cNvCxnSpPr>
            <a:cxnSpLocks/>
          </p:cNvCxnSpPr>
          <p:nvPr/>
        </p:nvCxnSpPr>
        <p:spPr>
          <a:xfrm>
            <a:off x="6092670" y="5754416"/>
            <a:ext cx="0" cy="624545"/>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sp>
        <p:nvSpPr>
          <p:cNvPr id="10" name="TextBox 25">
            <a:extLst>
              <a:ext uri="{FF2B5EF4-FFF2-40B4-BE49-F238E27FC236}">
                <a16:creationId xmlns:a16="http://schemas.microsoft.com/office/drawing/2014/main" id="{59822D1E-CE3F-6046-90B9-8B93E1815993}"/>
              </a:ext>
            </a:extLst>
          </p:cNvPr>
          <p:cNvSpPr txBox="1"/>
          <p:nvPr/>
        </p:nvSpPr>
        <p:spPr>
          <a:xfrm>
            <a:off x="6389692" y="5882022"/>
            <a:ext cx="1114758" cy="369332"/>
          </a:xfrm>
          <a:prstGeom prst="rect">
            <a:avLst/>
          </a:prstGeom>
          <a:noFill/>
        </p:spPr>
        <p:txBody>
          <a:bodyPr wrap="none" rtlCol="0">
            <a:spAutoFit/>
          </a:bodyPr>
          <a:lstStyle/>
          <a:p>
            <a:r>
              <a:rPr lang="en-US" dirty="0"/>
              <a:t>VCF files</a:t>
            </a:r>
          </a:p>
        </p:txBody>
      </p:sp>
      <p:graphicFrame>
        <p:nvGraphicFramePr>
          <p:cNvPr id="14" name="Content Placeholder 3">
            <a:extLst>
              <a:ext uri="{FF2B5EF4-FFF2-40B4-BE49-F238E27FC236}">
                <a16:creationId xmlns:a16="http://schemas.microsoft.com/office/drawing/2014/main" id="{FFC7FE98-920F-4C40-A919-955099EEBA94}"/>
              </a:ext>
            </a:extLst>
          </p:cNvPr>
          <p:cNvGraphicFramePr>
            <a:graphicFrameLocks/>
          </p:cNvGraphicFramePr>
          <p:nvPr>
            <p:extLst>
              <p:ext uri="{D42A27DB-BD31-4B8C-83A1-F6EECF244321}">
                <p14:modId xmlns:p14="http://schemas.microsoft.com/office/powerpoint/2010/main" val="6488735"/>
              </p:ext>
            </p:extLst>
          </p:nvPr>
        </p:nvGraphicFramePr>
        <p:xfrm>
          <a:off x="2072341" y="1617129"/>
          <a:ext cx="4650823" cy="4863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8815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127035" y="378734"/>
            <a:ext cx="6778715" cy="635149"/>
          </a:xfrm>
        </p:spPr>
        <p:txBody>
          <a:bodyPr/>
          <a:lstStyle/>
          <a:p>
            <a:r>
              <a:rPr lang="en-US" dirty="0"/>
              <a:t>The reference genome</a:t>
            </a:r>
          </a:p>
        </p:txBody>
      </p:sp>
      <p:sp>
        <p:nvSpPr>
          <p:cNvPr id="5" name="TextBox 4"/>
          <p:cNvSpPr txBox="1"/>
          <p:nvPr/>
        </p:nvSpPr>
        <p:spPr>
          <a:xfrm>
            <a:off x="2076842" y="5114608"/>
            <a:ext cx="5225911" cy="1214435"/>
          </a:xfrm>
          <a:prstGeom prst="rect">
            <a:avLst/>
          </a:prstGeom>
          <a:noFill/>
        </p:spPr>
        <p:txBody>
          <a:bodyPr wrap="square" rtlCol="0">
            <a:spAutoFit/>
          </a:bodyPr>
          <a:lstStyle/>
          <a:p>
            <a:r>
              <a:rPr lang="en-US" dirty="0"/>
              <a:t>We used HG38 , the latest version of the human reference genome. </a:t>
            </a:r>
            <a:endParaRPr lang="en-US" dirty="0">
              <a:cs typeface="Courier"/>
            </a:endParaRPr>
          </a:p>
          <a:p>
            <a:endParaRPr lang="en-GB" sz="1846" dirty="0"/>
          </a:p>
          <a:p>
            <a:endParaRPr lang="en-GB" sz="1846" dirty="0"/>
          </a:p>
        </p:txBody>
      </p:sp>
      <p:pic>
        <p:nvPicPr>
          <p:cNvPr id="3" name="Picture 2">
            <a:extLst>
              <a:ext uri="{FF2B5EF4-FFF2-40B4-BE49-F238E27FC236}">
                <a16:creationId xmlns:a16="http://schemas.microsoft.com/office/drawing/2014/main" id="{60C35C74-0CBC-E8A4-EA6C-13F41A185C24}"/>
              </a:ext>
            </a:extLst>
          </p:cNvPr>
          <p:cNvPicPr>
            <a:picLocks noChangeAspect="1"/>
          </p:cNvPicPr>
          <p:nvPr/>
        </p:nvPicPr>
        <p:blipFill>
          <a:blip r:embed="rId2"/>
          <a:stretch>
            <a:fillRect/>
          </a:stretch>
        </p:blipFill>
        <p:spPr>
          <a:xfrm>
            <a:off x="1038421" y="1635496"/>
            <a:ext cx="7067158" cy="4693547"/>
          </a:xfrm>
          <a:prstGeom prst="rect">
            <a:avLst/>
          </a:prstGeom>
        </p:spPr>
      </p:pic>
    </p:spTree>
    <p:extLst>
      <p:ext uri="{BB962C8B-B14F-4D97-AF65-F5344CB8AC3E}">
        <p14:creationId xmlns:p14="http://schemas.microsoft.com/office/powerpoint/2010/main" val="4141839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ubrik 4">
            <a:extLst>
              <a:ext uri="{FF2B5EF4-FFF2-40B4-BE49-F238E27FC236}">
                <a16:creationId xmlns:a16="http://schemas.microsoft.com/office/drawing/2014/main" id="{782B371B-BA0B-9C4A-89BB-01C73D53A901}"/>
              </a:ext>
            </a:extLst>
          </p:cNvPr>
          <p:cNvSpPr>
            <a:spLocks noGrp="1"/>
          </p:cNvSpPr>
          <p:nvPr>
            <p:ph type="title"/>
          </p:nvPr>
        </p:nvSpPr>
        <p:spPr/>
        <p:txBody>
          <a:bodyPr/>
          <a:lstStyle/>
          <a:p>
            <a:r>
              <a:rPr lang="en-GB" dirty="0"/>
              <a:t>Keep track of the Reference version</a:t>
            </a:r>
          </a:p>
        </p:txBody>
      </p:sp>
      <p:sp>
        <p:nvSpPr>
          <p:cNvPr id="6" name="Platshållare för innehåll 5">
            <a:extLst>
              <a:ext uri="{FF2B5EF4-FFF2-40B4-BE49-F238E27FC236}">
                <a16:creationId xmlns:a16="http://schemas.microsoft.com/office/drawing/2014/main" id="{E5F5F4E3-5275-8549-850B-88832ED09B49}"/>
              </a:ext>
            </a:extLst>
          </p:cNvPr>
          <p:cNvSpPr>
            <a:spLocks noGrp="1"/>
          </p:cNvSpPr>
          <p:nvPr>
            <p:ph idx="1"/>
          </p:nvPr>
        </p:nvSpPr>
        <p:spPr>
          <a:xfrm>
            <a:off x="307885" y="1612020"/>
            <a:ext cx="8245565" cy="4952293"/>
          </a:xfrm>
        </p:spPr>
        <p:txBody>
          <a:bodyPr/>
          <a:lstStyle/>
          <a:p>
            <a:pPr marL="0" indent="0">
              <a:buNone/>
            </a:pPr>
            <a:br>
              <a:rPr lang="en-GB" dirty="0"/>
            </a:br>
            <a:r>
              <a:rPr lang="en-GB" dirty="0"/>
              <a:t>The reference genome sequence is used as input in many bioinformatics applications for NGS data:</a:t>
            </a:r>
          </a:p>
          <a:p>
            <a:r>
              <a:rPr lang="en-GB" dirty="0"/>
              <a:t>	mapping</a:t>
            </a:r>
          </a:p>
          <a:p>
            <a:r>
              <a:rPr lang="en-GB" dirty="0"/>
              <a:t>	variant calling</a:t>
            </a:r>
          </a:p>
          <a:p>
            <a:r>
              <a:rPr lang="en-GB" dirty="0"/>
              <a:t>	annotation </a:t>
            </a:r>
          </a:p>
          <a:p>
            <a:pPr marL="0" indent="0">
              <a:buNone/>
            </a:pPr>
            <a:endParaRPr lang="en-GB" dirty="0"/>
          </a:p>
          <a:p>
            <a:pPr marL="0" indent="0">
              <a:buNone/>
            </a:pPr>
            <a:r>
              <a:rPr lang="en-GB" dirty="0"/>
              <a:t>Keep track of which version of the reference genome your data was mapped to.</a:t>
            </a:r>
          </a:p>
          <a:p>
            <a:pPr marL="0" indent="0">
              <a:buNone/>
            </a:pPr>
            <a:endParaRPr lang="en-GB" dirty="0"/>
          </a:p>
          <a:p>
            <a:pPr marL="0" indent="0">
              <a:buNone/>
            </a:pPr>
            <a:r>
              <a:rPr lang="en-GB" dirty="0"/>
              <a:t>The same version must be used in all downstream analyses.</a:t>
            </a:r>
          </a:p>
        </p:txBody>
      </p:sp>
    </p:spTree>
    <p:extLst>
      <p:ext uri="{BB962C8B-B14F-4D97-AF65-F5344CB8AC3E}">
        <p14:creationId xmlns:p14="http://schemas.microsoft.com/office/powerpoint/2010/main" val="3415560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p:cNvSpPr txBox="1"/>
          <p:nvPr/>
        </p:nvSpPr>
        <p:spPr>
          <a:xfrm>
            <a:off x="-26180" y="3530000"/>
            <a:ext cx="9856902" cy="350919"/>
          </a:xfrm>
          <a:prstGeom prst="rect">
            <a:avLst/>
          </a:prstGeom>
          <a:noFill/>
        </p:spPr>
        <p:txBody>
          <a:bodyPr wrap="none" lIns="80187" tIns="40095" rIns="80187" bIns="40095" rtlCol="0">
            <a:spAutoFit/>
          </a:bodyPr>
          <a:lstStyle/>
          <a:p>
            <a:r>
              <a:rPr lang="en-US" sz="1754" dirty="0">
                <a:latin typeface="Courier New"/>
                <a:cs typeface="Courier New"/>
              </a:rPr>
              <a:t>AACAGGTATATCTTCCCCGCTAGCTAGCTAGCTAGCTAGCTAGCTAGCTACCCTCTTCCTTAGGGACTGTAC</a:t>
            </a:r>
          </a:p>
        </p:txBody>
      </p:sp>
      <p:sp>
        <p:nvSpPr>
          <p:cNvPr id="8" name="TextBox 7"/>
          <p:cNvSpPr txBox="1"/>
          <p:nvPr/>
        </p:nvSpPr>
        <p:spPr>
          <a:xfrm>
            <a:off x="-27572" y="3544345"/>
            <a:ext cx="9856902" cy="350919"/>
          </a:xfrm>
          <a:prstGeom prst="rect">
            <a:avLst/>
          </a:prstGeom>
          <a:noFill/>
        </p:spPr>
        <p:txBody>
          <a:bodyPr wrap="none" lIns="80187" tIns="40095" rIns="80187" bIns="40095" rtlCol="0">
            <a:spAutoFit/>
          </a:bodyPr>
          <a:lstStyle/>
          <a:p>
            <a:r>
              <a:rPr lang="en-US" sz="1754" dirty="0">
                <a:latin typeface="Courier New"/>
                <a:cs typeface="Courier New"/>
              </a:rPr>
              <a:t>AACAGGTATATCTTCCCCGCTAGCTAGCTAGCTA</a:t>
            </a:r>
            <a:r>
              <a:rPr lang="en-US" sz="1754" dirty="0">
                <a:solidFill>
                  <a:srgbClr val="FF0000"/>
                </a:solidFill>
                <a:latin typeface="Courier New"/>
                <a:cs typeface="Courier New"/>
              </a:rPr>
              <a:t>GCTAGCTAGCTAGCTACCCT</a:t>
            </a:r>
            <a:r>
              <a:rPr lang="en-US" sz="1754" dirty="0">
                <a:latin typeface="Courier New"/>
                <a:cs typeface="Courier New"/>
              </a:rPr>
              <a:t>CTTCCTTAGGGACTGTAC</a:t>
            </a:r>
          </a:p>
        </p:txBody>
      </p:sp>
      <p:sp>
        <p:nvSpPr>
          <p:cNvPr id="2" name="Title 1"/>
          <p:cNvSpPr>
            <a:spLocks noGrp="1"/>
          </p:cNvSpPr>
          <p:nvPr>
            <p:ph type="title"/>
          </p:nvPr>
        </p:nvSpPr>
        <p:spPr/>
        <p:txBody>
          <a:bodyPr>
            <a:normAutofit fontScale="90000"/>
          </a:bodyPr>
          <a:lstStyle/>
          <a:p>
            <a:r>
              <a:rPr lang="en-US" dirty="0"/>
              <a:t>Alignment</a:t>
            </a:r>
          </a:p>
        </p:txBody>
      </p:sp>
      <p:sp>
        <p:nvSpPr>
          <p:cNvPr id="7" name="TextBox 6"/>
          <p:cNvSpPr txBox="1"/>
          <p:nvPr/>
        </p:nvSpPr>
        <p:spPr>
          <a:xfrm>
            <a:off x="4515382" y="3827684"/>
            <a:ext cx="2854985" cy="350919"/>
          </a:xfrm>
          <a:prstGeom prst="rect">
            <a:avLst/>
          </a:prstGeom>
          <a:noFill/>
        </p:spPr>
        <p:txBody>
          <a:bodyPr wrap="none" lIns="80187" tIns="40095" rIns="80187" bIns="40095" rtlCol="0">
            <a:spAutoFit/>
          </a:bodyPr>
          <a:lstStyle/>
          <a:p>
            <a:r>
              <a:rPr lang="en-US" sz="1754" dirty="0">
                <a:solidFill>
                  <a:srgbClr val="FF0000"/>
                </a:solidFill>
                <a:latin typeface="Courier New"/>
                <a:cs typeface="Courier New"/>
              </a:rPr>
              <a:t>GCTAGCTAGCTAGCTACCCT</a:t>
            </a:r>
          </a:p>
        </p:txBody>
      </p:sp>
    </p:spTree>
    <p:extLst>
      <p:ext uri="{BB962C8B-B14F-4D97-AF65-F5344CB8AC3E}">
        <p14:creationId xmlns:p14="http://schemas.microsoft.com/office/powerpoint/2010/main" val="2971922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0-#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childTnLst>
                                </p:cTn>
                              </p:par>
                              <p:par>
                                <p:cTn id="12" presetID="1" presetClass="exit"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ktangel 9">
            <a:extLst>
              <a:ext uri="{FF2B5EF4-FFF2-40B4-BE49-F238E27FC236}">
                <a16:creationId xmlns:a16="http://schemas.microsoft.com/office/drawing/2014/main" id="{D76C73BC-0EA8-D947-A9BF-BB935250A66E}"/>
              </a:ext>
            </a:extLst>
          </p:cNvPr>
          <p:cNvSpPr/>
          <p:nvPr/>
        </p:nvSpPr>
        <p:spPr>
          <a:xfrm>
            <a:off x="401442" y="2140441"/>
            <a:ext cx="5743731" cy="38589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pic>
        <p:nvPicPr>
          <p:cNvPr id="5" name="Platshållare för innehåll 4" descr="En bild som visar text&#10;&#10;Automatiskt genererad beskrivning">
            <a:extLst>
              <a:ext uri="{FF2B5EF4-FFF2-40B4-BE49-F238E27FC236}">
                <a16:creationId xmlns:a16="http://schemas.microsoft.com/office/drawing/2014/main" id="{C9B30CC1-DF44-4A48-895D-F9C3774BF10F}"/>
              </a:ext>
            </a:extLst>
          </p:cNvPr>
          <p:cNvPicPr>
            <a:picLocks noGrp="1" noChangeAspect="1"/>
          </p:cNvPicPr>
          <p:nvPr>
            <p:ph idx="1"/>
          </p:nvPr>
        </p:nvPicPr>
        <p:blipFill rotWithShape="1">
          <a:blip r:embed="rId2"/>
          <a:srcRect b="16498"/>
          <a:stretch/>
        </p:blipFill>
        <p:spPr>
          <a:xfrm>
            <a:off x="451579" y="2255077"/>
            <a:ext cx="5388684" cy="3511536"/>
          </a:xfrm>
        </p:spPr>
      </p:pic>
      <p:sp>
        <p:nvSpPr>
          <p:cNvPr id="3" name="Rubrik 2">
            <a:extLst>
              <a:ext uri="{FF2B5EF4-FFF2-40B4-BE49-F238E27FC236}">
                <a16:creationId xmlns:a16="http://schemas.microsoft.com/office/drawing/2014/main" id="{3A6AA404-EE5C-B54E-80F5-B725276D1644}"/>
              </a:ext>
            </a:extLst>
          </p:cNvPr>
          <p:cNvSpPr>
            <a:spLocks noGrp="1"/>
          </p:cNvSpPr>
          <p:nvPr>
            <p:ph type="title"/>
          </p:nvPr>
        </p:nvSpPr>
        <p:spPr/>
        <p:txBody>
          <a:bodyPr/>
          <a:lstStyle/>
          <a:p>
            <a:r>
              <a:rPr lang="en-GB" sz="3600" dirty="0"/>
              <a:t>Burrows-Wheeler Aligner</a:t>
            </a:r>
          </a:p>
        </p:txBody>
      </p:sp>
      <p:sp>
        <p:nvSpPr>
          <p:cNvPr id="6" name="textruta 5">
            <a:extLst>
              <a:ext uri="{FF2B5EF4-FFF2-40B4-BE49-F238E27FC236}">
                <a16:creationId xmlns:a16="http://schemas.microsoft.com/office/drawing/2014/main" id="{4B680BF4-7323-614F-837E-B025777C4CE1}"/>
              </a:ext>
            </a:extLst>
          </p:cNvPr>
          <p:cNvSpPr txBox="1"/>
          <p:nvPr/>
        </p:nvSpPr>
        <p:spPr>
          <a:xfrm>
            <a:off x="1176401" y="1621987"/>
            <a:ext cx="3690434" cy="369332"/>
          </a:xfrm>
          <a:prstGeom prst="rect">
            <a:avLst/>
          </a:prstGeom>
          <a:noFill/>
        </p:spPr>
        <p:txBody>
          <a:bodyPr wrap="none" rtlCol="0">
            <a:spAutoFit/>
          </a:bodyPr>
          <a:lstStyle/>
          <a:p>
            <a:r>
              <a:rPr lang="en-GB" dirty="0"/>
              <a:t>http://bio-</a:t>
            </a:r>
            <a:r>
              <a:rPr lang="en-GB" dirty="0" err="1"/>
              <a:t>bwa.sourceforge.net</a:t>
            </a:r>
            <a:endParaRPr lang="en-GB" dirty="0"/>
          </a:p>
        </p:txBody>
      </p:sp>
      <p:sp>
        <p:nvSpPr>
          <p:cNvPr id="9" name="Rektangel 8">
            <a:extLst>
              <a:ext uri="{FF2B5EF4-FFF2-40B4-BE49-F238E27FC236}">
                <a16:creationId xmlns:a16="http://schemas.microsoft.com/office/drawing/2014/main" id="{236A0AEF-F7A2-4745-9840-95A85BDC6E13}"/>
              </a:ext>
            </a:extLst>
          </p:cNvPr>
          <p:cNvSpPr/>
          <p:nvPr/>
        </p:nvSpPr>
        <p:spPr>
          <a:xfrm>
            <a:off x="5247790" y="2843561"/>
            <a:ext cx="3461313" cy="385891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pic>
        <p:nvPicPr>
          <p:cNvPr id="1026" name="Picture 2">
            <a:extLst>
              <a:ext uri="{FF2B5EF4-FFF2-40B4-BE49-F238E27FC236}">
                <a16:creationId xmlns:a16="http://schemas.microsoft.com/office/drawing/2014/main" id="{EA0E0F01-86FE-5E41-AED9-4597091061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8851" y="3908838"/>
            <a:ext cx="3208429" cy="2424306"/>
          </a:xfrm>
          <a:prstGeom prst="rect">
            <a:avLst/>
          </a:prstGeom>
          <a:noFill/>
          <a:extLst>
            <a:ext uri="{909E8E84-426E-40DD-AFC4-6F175D3DCCD1}">
              <a14:hiddenFill xmlns:a14="http://schemas.microsoft.com/office/drawing/2010/main">
                <a:solidFill>
                  <a:srgbClr val="FFFFFF"/>
                </a:solidFill>
              </a14:hiddenFill>
            </a:ext>
          </a:extLst>
        </p:spPr>
      </p:pic>
      <p:sp>
        <p:nvSpPr>
          <p:cNvPr id="8" name="textruta 7">
            <a:extLst>
              <a:ext uri="{FF2B5EF4-FFF2-40B4-BE49-F238E27FC236}">
                <a16:creationId xmlns:a16="http://schemas.microsoft.com/office/drawing/2014/main" id="{7964C3A6-0F64-A149-A9B1-41F441BE6964}"/>
              </a:ext>
            </a:extLst>
          </p:cNvPr>
          <p:cNvSpPr txBox="1"/>
          <p:nvPr/>
        </p:nvSpPr>
        <p:spPr>
          <a:xfrm>
            <a:off x="5352805" y="3029821"/>
            <a:ext cx="3295887" cy="584775"/>
          </a:xfrm>
          <a:prstGeom prst="rect">
            <a:avLst/>
          </a:prstGeom>
          <a:noFill/>
        </p:spPr>
        <p:txBody>
          <a:bodyPr wrap="square" rtlCol="0">
            <a:spAutoFit/>
          </a:bodyPr>
          <a:lstStyle/>
          <a:p>
            <a:r>
              <a:rPr lang="en-GB" sz="1600" dirty="0"/>
              <a:t>Burrows-Wheeler transform of reference genome</a:t>
            </a:r>
          </a:p>
        </p:txBody>
      </p:sp>
    </p:spTree>
    <p:extLst>
      <p:ext uri="{BB962C8B-B14F-4D97-AF65-F5344CB8AC3E}">
        <p14:creationId xmlns:p14="http://schemas.microsoft.com/office/powerpoint/2010/main" val="2835747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2800" dirty="0"/>
              <a:t>Output from mapping - Sam format</a:t>
            </a:r>
          </a:p>
        </p:txBody>
      </p:sp>
      <p:sp>
        <p:nvSpPr>
          <p:cNvPr id="7" name="Shape 342"/>
          <p:cNvSpPr txBox="1">
            <a:spLocks/>
          </p:cNvSpPr>
          <p:nvPr/>
        </p:nvSpPr>
        <p:spPr>
          <a:xfrm>
            <a:off x="521732" y="1591764"/>
            <a:ext cx="8131614" cy="3828112"/>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420623">
              <a:spcBef>
                <a:spcPts val="300"/>
              </a:spcBef>
              <a:buFont typeface="Arial"/>
              <a:buNone/>
              <a:defRPr sz="1800"/>
            </a:pPr>
            <a:r>
              <a:rPr lang="en-US" sz="1472" dirty="0">
                <a:solidFill>
                  <a:srgbClr val="0000FF"/>
                </a:solidFill>
              </a:rPr>
              <a:t>HEADER SECTION</a:t>
            </a:r>
          </a:p>
          <a:p>
            <a:pPr marL="0" indent="0" defTabSz="420623">
              <a:buFont typeface="Arial"/>
              <a:buNone/>
              <a:defRPr sz="1800"/>
            </a:pPr>
            <a:endParaRPr lang="en-US" sz="920" dirty="0">
              <a:latin typeface="Courier"/>
              <a:ea typeface="Courier"/>
              <a:cs typeface="Courier"/>
              <a:sym typeface="Courier"/>
            </a:endParaRPr>
          </a:p>
          <a:p>
            <a:pPr marL="0" indent="0" defTabSz="420623">
              <a:buNone/>
              <a:defRPr sz="1800"/>
            </a:pPr>
            <a:r>
              <a:rPr lang="en-US" sz="920" dirty="0">
                <a:latin typeface="Courier"/>
                <a:ea typeface="Courier"/>
                <a:cs typeface="Courier"/>
                <a:sym typeface="Courier"/>
              </a:rPr>
              <a:t>@HD	VN:1.6	</a:t>
            </a:r>
            <a:r>
              <a:rPr lang="en-US" sz="920" dirty="0" err="1">
                <a:latin typeface="Courier"/>
                <a:ea typeface="Courier"/>
                <a:cs typeface="Courier"/>
                <a:sym typeface="Courier"/>
              </a:rPr>
              <a:t>SO:coordinate</a:t>
            </a:r>
            <a:endParaRPr lang="en-US" sz="920" dirty="0">
              <a:latin typeface="Courier"/>
              <a:ea typeface="Courier"/>
              <a:cs typeface="Courier"/>
              <a:sym typeface="Courier"/>
            </a:endParaRPr>
          </a:p>
          <a:p>
            <a:pPr marL="0" indent="0" defTabSz="420623">
              <a:buNone/>
              <a:defRPr sz="1800"/>
            </a:pPr>
            <a:r>
              <a:rPr lang="en-US" sz="920" dirty="0">
                <a:latin typeface="Courier"/>
                <a:ea typeface="Courier"/>
                <a:cs typeface="Courier"/>
                <a:sym typeface="Courier"/>
              </a:rPr>
              <a:t>@SQ	SN:2	LN:243199373</a:t>
            </a:r>
          </a:p>
          <a:p>
            <a:pPr marL="0" indent="0" defTabSz="420623">
              <a:buNone/>
              <a:defRPr sz="1800"/>
            </a:pPr>
            <a:r>
              <a:rPr lang="en-US" sz="920" dirty="0">
                <a:latin typeface="Courier"/>
                <a:ea typeface="Courier"/>
                <a:cs typeface="Courier"/>
                <a:sym typeface="Courier"/>
              </a:rPr>
              <a:t>@PG	</a:t>
            </a:r>
            <a:r>
              <a:rPr lang="en-US" sz="920" dirty="0" err="1">
                <a:latin typeface="Courier"/>
                <a:ea typeface="Courier"/>
                <a:cs typeface="Courier"/>
                <a:sym typeface="Courier"/>
              </a:rPr>
              <a:t>ID:bwa</a:t>
            </a:r>
            <a:r>
              <a:rPr lang="en-US" sz="920" dirty="0">
                <a:latin typeface="Courier"/>
                <a:ea typeface="Courier"/>
                <a:cs typeface="Courier"/>
                <a:sym typeface="Courier"/>
              </a:rPr>
              <a:t>	</a:t>
            </a:r>
            <a:r>
              <a:rPr lang="en-US" sz="920" dirty="0" err="1">
                <a:latin typeface="Courier"/>
                <a:ea typeface="Courier"/>
                <a:cs typeface="Courier"/>
                <a:sym typeface="Courier"/>
              </a:rPr>
              <a:t>PN:bwa</a:t>
            </a:r>
            <a:r>
              <a:rPr lang="en-US" sz="920" dirty="0">
                <a:latin typeface="Courier"/>
                <a:ea typeface="Courier"/>
                <a:cs typeface="Courier"/>
                <a:sym typeface="Courier"/>
              </a:rPr>
              <a:t>	VN:0.7.17-r1188	</a:t>
            </a:r>
            <a:r>
              <a:rPr lang="en-US" sz="920" dirty="0" err="1">
                <a:latin typeface="Courier"/>
                <a:ea typeface="Courier"/>
                <a:cs typeface="Courier"/>
                <a:sym typeface="Courier"/>
              </a:rPr>
              <a:t>CL:bwa</a:t>
            </a:r>
            <a:r>
              <a:rPr lang="en-US" sz="920" dirty="0">
                <a:latin typeface="Courier"/>
                <a:ea typeface="Courier"/>
                <a:cs typeface="Courier"/>
                <a:sym typeface="Courier"/>
              </a:rPr>
              <a:t> mem -t 1 human_g1k_v37_chr2.fasta HG00097_1.fq HG00097_2.fq</a:t>
            </a:r>
          </a:p>
          <a:p>
            <a:pPr marL="0" indent="0" defTabSz="420623">
              <a:buNone/>
              <a:defRPr sz="1800"/>
            </a:pPr>
            <a:r>
              <a:rPr lang="en-US" sz="920" dirty="0">
                <a:latin typeface="Courier"/>
                <a:ea typeface="Courier"/>
                <a:cs typeface="Courier"/>
                <a:sym typeface="Courier"/>
              </a:rPr>
              <a:t>@PG	</a:t>
            </a:r>
            <a:r>
              <a:rPr lang="en-US" sz="920" dirty="0" err="1">
                <a:latin typeface="Courier"/>
                <a:ea typeface="Courier"/>
                <a:cs typeface="Courier"/>
                <a:sym typeface="Courier"/>
              </a:rPr>
              <a:t>ID:samtools</a:t>
            </a:r>
            <a:r>
              <a:rPr lang="en-US" sz="920" dirty="0">
                <a:latin typeface="Courier"/>
                <a:ea typeface="Courier"/>
                <a:cs typeface="Courier"/>
                <a:sym typeface="Courier"/>
              </a:rPr>
              <a:t>	</a:t>
            </a:r>
            <a:r>
              <a:rPr lang="en-US" sz="920" dirty="0" err="1">
                <a:latin typeface="Courier"/>
                <a:ea typeface="Courier"/>
                <a:cs typeface="Courier"/>
                <a:sym typeface="Courier"/>
              </a:rPr>
              <a:t>PN:samtools</a:t>
            </a:r>
            <a:r>
              <a:rPr lang="en-US" sz="920" dirty="0">
                <a:latin typeface="Courier"/>
                <a:ea typeface="Courier"/>
                <a:cs typeface="Courier"/>
                <a:sym typeface="Courier"/>
              </a:rPr>
              <a:t>	</a:t>
            </a:r>
            <a:r>
              <a:rPr lang="en-US" sz="920" dirty="0" err="1">
                <a:latin typeface="Courier"/>
                <a:ea typeface="Courier"/>
                <a:cs typeface="Courier"/>
                <a:sym typeface="Courier"/>
              </a:rPr>
              <a:t>PP:bwa</a:t>
            </a:r>
            <a:r>
              <a:rPr lang="en-US" sz="920" dirty="0">
                <a:latin typeface="Courier"/>
                <a:ea typeface="Courier"/>
                <a:cs typeface="Courier"/>
                <a:sym typeface="Courier"/>
              </a:rPr>
              <a:t>	VN:1.10	</a:t>
            </a:r>
            <a:r>
              <a:rPr lang="en-US" sz="920" dirty="0" err="1">
                <a:latin typeface="Courier"/>
                <a:ea typeface="Courier"/>
                <a:cs typeface="Courier"/>
                <a:sym typeface="Courier"/>
              </a:rPr>
              <a:t>CL:samtools</a:t>
            </a:r>
            <a:r>
              <a:rPr lang="en-US" sz="920" dirty="0">
                <a:latin typeface="Courier"/>
                <a:ea typeface="Courier"/>
                <a:cs typeface="Courier"/>
                <a:sym typeface="Courier"/>
              </a:rPr>
              <a:t> sort</a:t>
            </a:r>
          </a:p>
          <a:p>
            <a:pPr marL="0" indent="0" defTabSz="420623">
              <a:buNone/>
              <a:defRPr sz="1800"/>
            </a:pPr>
            <a:r>
              <a:rPr lang="en-US" sz="920" dirty="0">
                <a:latin typeface="Courier"/>
                <a:ea typeface="Courier"/>
                <a:cs typeface="Courier"/>
                <a:sym typeface="Courier"/>
              </a:rPr>
              <a:t>@PG	ID:samtools.1	</a:t>
            </a:r>
            <a:r>
              <a:rPr lang="en-US" sz="920" dirty="0" err="1">
                <a:latin typeface="Courier"/>
                <a:ea typeface="Courier"/>
                <a:cs typeface="Courier"/>
                <a:sym typeface="Courier"/>
              </a:rPr>
              <a:t>PN:samtools</a:t>
            </a:r>
            <a:r>
              <a:rPr lang="en-US" sz="920" dirty="0">
                <a:latin typeface="Courier"/>
                <a:ea typeface="Courier"/>
                <a:cs typeface="Courier"/>
                <a:sym typeface="Courier"/>
              </a:rPr>
              <a:t>	</a:t>
            </a:r>
            <a:r>
              <a:rPr lang="en-US" sz="920" dirty="0" err="1">
                <a:latin typeface="Courier"/>
                <a:ea typeface="Courier"/>
                <a:cs typeface="Courier"/>
                <a:sym typeface="Courier"/>
              </a:rPr>
              <a:t>PP:samtools</a:t>
            </a:r>
            <a:r>
              <a:rPr lang="en-US" sz="920" dirty="0">
                <a:latin typeface="Courier"/>
                <a:ea typeface="Courier"/>
                <a:cs typeface="Courier"/>
                <a:sym typeface="Courier"/>
              </a:rPr>
              <a:t>	VN:1.10	</a:t>
            </a:r>
            <a:r>
              <a:rPr lang="en-US" sz="920" dirty="0" err="1">
                <a:latin typeface="Courier"/>
                <a:ea typeface="Courier"/>
                <a:cs typeface="Courier"/>
                <a:sym typeface="Courier"/>
              </a:rPr>
              <a:t>CL:samtools</a:t>
            </a:r>
            <a:r>
              <a:rPr lang="en-US" sz="920" dirty="0">
                <a:latin typeface="Courier"/>
                <a:ea typeface="Courier"/>
                <a:cs typeface="Courier"/>
                <a:sym typeface="Courier"/>
              </a:rPr>
              <a:t> view -H HG00097.bam</a:t>
            </a:r>
          </a:p>
          <a:p>
            <a:pPr marL="0" indent="0" defTabSz="420623">
              <a:buFont typeface="Arial"/>
              <a:buNone/>
              <a:defRPr sz="1800"/>
            </a:pPr>
            <a:endParaRPr lang="en-US" sz="1472" dirty="0">
              <a:solidFill>
                <a:srgbClr val="0000FF"/>
              </a:solidFill>
            </a:endParaRPr>
          </a:p>
          <a:p>
            <a:pPr marL="0" indent="0" defTabSz="420623">
              <a:spcBef>
                <a:spcPts val="300"/>
              </a:spcBef>
              <a:buFont typeface="Arial"/>
              <a:buNone/>
              <a:defRPr sz="1800"/>
            </a:pPr>
            <a:r>
              <a:rPr lang="en-US" sz="1472" dirty="0">
                <a:solidFill>
                  <a:srgbClr val="0000FF"/>
                </a:solidFill>
              </a:rPr>
              <a:t>ALIGNMENT SECTION</a:t>
            </a:r>
          </a:p>
          <a:p>
            <a:pPr marL="0" indent="0" defTabSz="420623">
              <a:spcBef>
                <a:spcPts val="300"/>
              </a:spcBef>
              <a:buFont typeface="Arial"/>
              <a:buNone/>
              <a:defRPr sz="1800"/>
            </a:pPr>
            <a:endParaRPr lang="en-US" sz="1472" dirty="0">
              <a:solidFill>
                <a:srgbClr val="0000FF"/>
              </a:solidFill>
            </a:endParaRPr>
          </a:p>
          <a:p>
            <a:pPr marL="0" indent="0" defTabSz="420623">
              <a:buNone/>
              <a:defRPr sz="1800"/>
            </a:pPr>
            <a:r>
              <a:rPr lang="en-US" sz="800" dirty="0">
                <a:latin typeface="Courier"/>
                <a:ea typeface="Courier"/>
                <a:cs typeface="Courier"/>
                <a:sym typeface="Courier"/>
              </a:rPr>
              <a:t>Read_001	99	2	3843448	0	101M	=	3843625	278	TTTGGTTCCATATGAACTTT		0F&lt;BFB&lt;FFFBFBFFFBFBB	</a:t>
            </a:r>
          </a:p>
          <a:p>
            <a:pPr marL="0" indent="0" defTabSz="420623">
              <a:buNone/>
              <a:defRPr sz="1800"/>
            </a:pPr>
            <a:r>
              <a:rPr lang="en-US" sz="800" dirty="0">
                <a:latin typeface="Courier"/>
                <a:ea typeface="Courier"/>
                <a:cs typeface="Courier"/>
                <a:sym typeface="Courier"/>
              </a:rPr>
              <a:t>Read_001	147	2	3843625	0	101M	=	3843448	-278	TTATTTCATTGAGCAGTGGT		FBBI7IIFIB&lt;BBBB&lt;BBFF	</a:t>
            </a:r>
          </a:p>
          <a:p>
            <a:pPr marL="0" indent="0" defTabSz="420623">
              <a:buNone/>
              <a:defRPr sz="1800"/>
            </a:pPr>
            <a:r>
              <a:rPr lang="en-US" sz="800" dirty="0">
                <a:latin typeface="Courier"/>
                <a:ea typeface="Courier"/>
                <a:cs typeface="Courier"/>
                <a:sym typeface="Courier"/>
              </a:rPr>
              <a:t>Read_002	163	2	4210055	0	101M	=	4210377	423	TGGTACCAAAACAGAGATAT		0IIFBFFFIIIFFIFFFBBF	</a:t>
            </a:r>
          </a:p>
          <a:p>
            <a:pPr marL="0" indent="0" defTabSz="420623">
              <a:buNone/>
              <a:defRPr sz="1800"/>
            </a:pPr>
            <a:r>
              <a:rPr lang="en-US" sz="800" dirty="0">
                <a:latin typeface="Courier"/>
                <a:ea typeface="Courier"/>
                <a:cs typeface="Courier"/>
                <a:sym typeface="Courier"/>
              </a:rPr>
              <a:t>Read_003	99	2	4210066	0	101M	=	4210317	352	CAGAGATATAGATCAATGGA 	0IIFFFIFFFIFIFIIIIIF</a:t>
            </a:r>
          </a:p>
        </p:txBody>
      </p:sp>
      <p:sp>
        <p:nvSpPr>
          <p:cNvPr id="8" name="Shape 343"/>
          <p:cNvSpPr/>
          <p:nvPr/>
        </p:nvSpPr>
        <p:spPr>
          <a:xfrm>
            <a:off x="530780" y="5636441"/>
            <a:ext cx="2480049" cy="923330"/>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lvl="0"/>
            <a:r>
              <a:rPr lang="sv-SE" dirty="0"/>
              <a:t>Read </a:t>
            </a:r>
            <a:r>
              <a:rPr dirty="0" err="1"/>
              <a:t>nam</a:t>
            </a:r>
            <a:r>
              <a:rPr lang="sv-SE" dirty="0"/>
              <a:t>e</a:t>
            </a:r>
          </a:p>
          <a:p>
            <a:pPr lvl="0"/>
            <a:r>
              <a:rPr lang="sv-SE" dirty="0"/>
              <a:t>(</a:t>
            </a:r>
            <a:r>
              <a:rPr lang="sv-SE" dirty="0" err="1"/>
              <a:t>usually</a:t>
            </a:r>
            <a:r>
              <a:rPr lang="sv-SE" dirty="0"/>
              <a:t> </a:t>
            </a:r>
            <a:r>
              <a:rPr lang="sv-SE" dirty="0" err="1"/>
              <a:t>more</a:t>
            </a:r>
            <a:r>
              <a:rPr lang="sv-SE" dirty="0"/>
              <a:t> </a:t>
            </a:r>
            <a:r>
              <a:rPr lang="sv-SE" dirty="0" err="1"/>
              <a:t>complicated</a:t>
            </a:r>
            <a:r>
              <a:rPr lang="sv-SE" dirty="0"/>
              <a:t>)</a:t>
            </a:r>
          </a:p>
        </p:txBody>
      </p:sp>
      <p:sp>
        <p:nvSpPr>
          <p:cNvPr id="12" name="TextBox 11"/>
          <p:cNvSpPr txBox="1"/>
          <p:nvPr/>
        </p:nvSpPr>
        <p:spPr>
          <a:xfrm>
            <a:off x="2203882" y="4914483"/>
            <a:ext cx="1531902" cy="369332"/>
          </a:xfrm>
          <a:prstGeom prst="rect">
            <a:avLst/>
          </a:prstGeom>
          <a:noFill/>
        </p:spPr>
        <p:txBody>
          <a:bodyPr wrap="none" rtlCol="0">
            <a:spAutoFit/>
          </a:bodyPr>
          <a:lstStyle/>
          <a:p>
            <a:r>
              <a:rPr lang="en-US" dirty="0"/>
              <a:t>Start position</a:t>
            </a:r>
          </a:p>
        </p:txBody>
      </p:sp>
      <p:sp>
        <p:nvSpPr>
          <p:cNvPr id="13" name="TextBox 12"/>
          <p:cNvSpPr txBox="1"/>
          <p:nvPr/>
        </p:nvSpPr>
        <p:spPr>
          <a:xfrm>
            <a:off x="5852446" y="5219700"/>
            <a:ext cx="1224314" cy="369332"/>
          </a:xfrm>
          <a:prstGeom prst="rect">
            <a:avLst/>
          </a:prstGeom>
          <a:noFill/>
        </p:spPr>
        <p:txBody>
          <a:bodyPr wrap="none" rtlCol="0">
            <a:spAutoFit/>
          </a:bodyPr>
          <a:lstStyle/>
          <a:p>
            <a:r>
              <a:rPr lang="en-US" dirty="0"/>
              <a:t>Sequence</a:t>
            </a:r>
          </a:p>
        </p:txBody>
      </p:sp>
      <p:sp>
        <p:nvSpPr>
          <p:cNvPr id="14" name="TextBox 13"/>
          <p:cNvSpPr txBox="1"/>
          <p:nvPr/>
        </p:nvSpPr>
        <p:spPr>
          <a:xfrm>
            <a:off x="7129808" y="4946649"/>
            <a:ext cx="903087" cy="369332"/>
          </a:xfrm>
          <a:prstGeom prst="rect">
            <a:avLst/>
          </a:prstGeom>
          <a:noFill/>
        </p:spPr>
        <p:txBody>
          <a:bodyPr wrap="none" rtlCol="0">
            <a:spAutoFit/>
          </a:bodyPr>
          <a:lstStyle/>
          <a:p>
            <a:r>
              <a:rPr lang="en-US" dirty="0"/>
              <a:t>Quality</a:t>
            </a:r>
          </a:p>
        </p:txBody>
      </p:sp>
      <p:sp>
        <p:nvSpPr>
          <p:cNvPr id="15" name="Shape 348"/>
          <p:cNvSpPr/>
          <p:nvPr/>
        </p:nvSpPr>
        <p:spPr>
          <a:xfrm flipH="1" flipV="1">
            <a:off x="7475135" y="4258691"/>
            <a:ext cx="4546" cy="687958"/>
          </a:xfrm>
          <a:prstGeom prst="line">
            <a:avLst/>
          </a:prstGeom>
          <a:ln w="25400">
            <a:solidFill>
              <a:srgbClr val="4F81BD"/>
            </a:solidFill>
            <a:tailEnd type="triangle"/>
          </a:ln>
          <a:effectLst>
            <a:outerShdw blurRad="38100" dist="20000" dir="5400000" rotWithShape="0">
              <a:srgbClr val="000000">
                <a:alpha val="38000"/>
              </a:srgbClr>
            </a:outerShdw>
          </a:effectLst>
        </p:spPr>
        <p:txBody>
          <a:bodyPr lIns="45719" rIns="45719"/>
          <a:lstStyle/>
          <a:p>
            <a:pPr lvl="0">
              <a:defRPr sz="1200">
                <a:latin typeface="+mj-lt"/>
                <a:ea typeface="+mj-ea"/>
                <a:cs typeface="+mj-cs"/>
                <a:sym typeface="Helvetica"/>
              </a:defRPr>
            </a:pPr>
            <a:endParaRPr/>
          </a:p>
        </p:txBody>
      </p:sp>
      <p:sp>
        <p:nvSpPr>
          <p:cNvPr id="17" name="Shape 344">
            <a:extLst>
              <a:ext uri="{FF2B5EF4-FFF2-40B4-BE49-F238E27FC236}">
                <a16:creationId xmlns:a16="http://schemas.microsoft.com/office/drawing/2014/main" id="{8D9973B2-EFEF-6249-9C36-AE181285E2C3}"/>
              </a:ext>
            </a:extLst>
          </p:cNvPr>
          <p:cNvSpPr/>
          <p:nvPr/>
        </p:nvSpPr>
        <p:spPr>
          <a:xfrm flipH="1" flipV="1">
            <a:off x="800513" y="4239982"/>
            <a:ext cx="11667" cy="1396459"/>
          </a:xfrm>
          <a:prstGeom prst="line">
            <a:avLst/>
          </a:prstGeom>
          <a:ln w="25400">
            <a:solidFill>
              <a:srgbClr val="4F81BD"/>
            </a:solidFill>
            <a:tailEnd type="triangle"/>
          </a:ln>
          <a:effectLst>
            <a:outerShdw blurRad="38100" dist="20000" dir="5400000" rotWithShape="0">
              <a:srgbClr val="000000">
                <a:alpha val="38000"/>
              </a:srgbClr>
            </a:outerShdw>
          </a:effectLst>
        </p:spPr>
        <p:txBody>
          <a:bodyPr lIns="45719" rIns="45719"/>
          <a:lstStyle/>
          <a:p>
            <a:pPr lvl="0">
              <a:defRPr sz="1200">
                <a:latin typeface="+mj-lt"/>
                <a:ea typeface="+mj-ea"/>
                <a:cs typeface="+mj-cs"/>
                <a:sym typeface="Helvetica"/>
              </a:defRPr>
            </a:pPr>
            <a:endParaRPr/>
          </a:p>
        </p:txBody>
      </p:sp>
      <p:sp>
        <p:nvSpPr>
          <p:cNvPr id="18" name="Shape 345">
            <a:extLst>
              <a:ext uri="{FF2B5EF4-FFF2-40B4-BE49-F238E27FC236}">
                <a16:creationId xmlns:a16="http://schemas.microsoft.com/office/drawing/2014/main" id="{9355CD45-050E-2C41-952B-897F2ADEC58A}"/>
              </a:ext>
            </a:extLst>
          </p:cNvPr>
          <p:cNvSpPr/>
          <p:nvPr/>
        </p:nvSpPr>
        <p:spPr>
          <a:xfrm flipH="1" flipV="1">
            <a:off x="2429327" y="4227186"/>
            <a:ext cx="2104" cy="639888"/>
          </a:xfrm>
          <a:prstGeom prst="line">
            <a:avLst/>
          </a:prstGeom>
          <a:ln w="25400">
            <a:solidFill>
              <a:srgbClr val="4F81BD"/>
            </a:solidFill>
            <a:tailEnd type="triangle"/>
          </a:ln>
          <a:effectLst>
            <a:outerShdw blurRad="38100" dist="20000" dir="5400000" rotWithShape="0">
              <a:srgbClr val="000000">
                <a:alpha val="38000"/>
              </a:srgbClr>
            </a:outerShdw>
          </a:effectLst>
        </p:spPr>
        <p:txBody>
          <a:bodyPr lIns="45719" rIns="45719"/>
          <a:lstStyle/>
          <a:p>
            <a:pPr lvl="0">
              <a:defRPr sz="1200">
                <a:latin typeface="+mj-lt"/>
                <a:ea typeface="+mj-ea"/>
                <a:cs typeface="+mj-cs"/>
                <a:sym typeface="Helvetica"/>
              </a:defRPr>
            </a:pPr>
            <a:endParaRPr/>
          </a:p>
        </p:txBody>
      </p:sp>
      <p:sp>
        <p:nvSpPr>
          <p:cNvPr id="2" name="textruta 1">
            <a:extLst>
              <a:ext uri="{FF2B5EF4-FFF2-40B4-BE49-F238E27FC236}">
                <a16:creationId xmlns:a16="http://schemas.microsoft.com/office/drawing/2014/main" id="{A15945D7-B4DF-D740-81E4-680D44391D91}"/>
              </a:ext>
            </a:extLst>
          </p:cNvPr>
          <p:cNvSpPr txBox="1"/>
          <p:nvPr/>
        </p:nvSpPr>
        <p:spPr>
          <a:xfrm>
            <a:off x="1562715" y="5267109"/>
            <a:ext cx="3281668" cy="369332"/>
          </a:xfrm>
          <a:prstGeom prst="rect">
            <a:avLst/>
          </a:prstGeom>
          <a:noFill/>
        </p:spPr>
        <p:txBody>
          <a:bodyPr wrap="none" rtlCol="0">
            <a:spAutoFit/>
          </a:bodyPr>
          <a:lstStyle/>
          <a:p>
            <a:r>
              <a:rPr lang="en-GB" dirty="0"/>
              <a:t>Reference sequence name</a:t>
            </a:r>
          </a:p>
        </p:txBody>
      </p:sp>
      <p:sp>
        <p:nvSpPr>
          <p:cNvPr id="19" name="Shape 344">
            <a:extLst>
              <a:ext uri="{FF2B5EF4-FFF2-40B4-BE49-F238E27FC236}">
                <a16:creationId xmlns:a16="http://schemas.microsoft.com/office/drawing/2014/main" id="{80359C1A-33CE-4841-B76D-AF99868858FE}"/>
              </a:ext>
            </a:extLst>
          </p:cNvPr>
          <p:cNvSpPr/>
          <p:nvPr/>
        </p:nvSpPr>
        <p:spPr>
          <a:xfrm flipH="1" flipV="1">
            <a:off x="1820243" y="4239982"/>
            <a:ext cx="1588" cy="979718"/>
          </a:xfrm>
          <a:prstGeom prst="line">
            <a:avLst/>
          </a:prstGeom>
          <a:ln w="25400">
            <a:solidFill>
              <a:srgbClr val="4F81BD"/>
            </a:solidFill>
            <a:tailEnd type="triangle"/>
          </a:ln>
          <a:effectLst>
            <a:outerShdw blurRad="38100" dist="20000" dir="5400000" rotWithShape="0">
              <a:srgbClr val="000000">
                <a:alpha val="38000"/>
              </a:srgbClr>
            </a:outerShdw>
          </a:effectLst>
        </p:spPr>
        <p:txBody>
          <a:bodyPr lIns="45719" rIns="45719"/>
          <a:lstStyle/>
          <a:p>
            <a:pPr lvl="0">
              <a:defRPr sz="1200">
                <a:latin typeface="+mj-lt"/>
                <a:ea typeface="+mj-ea"/>
                <a:cs typeface="+mj-cs"/>
                <a:sym typeface="Helvetica"/>
              </a:defRPr>
            </a:pPr>
            <a:endParaRPr/>
          </a:p>
        </p:txBody>
      </p:sp>
      <p:sp>
        <p:nvSpPr>
          <p:cNvPr id="20" name="Shape 344">
            <a:extLst>
              <a:ext uri="{FF2B5EF4-FFF2-40B4-BE49-F238E27FC236}">
                <a16:creationId xmlns:a16="http://schemas.microsoft.com/office/drawing/2014/main" id="{33E0DA68-43C9-9E4B-99FC-E267B9D36B63}"/>
              </a:ext>
            </a:extLst>
          </p:cNvPr>
          <p:cNvSpPr/>
          <p:nvPr/>
        </p:nvSpPr>
        <p:spPr>
          <a:xfrm flipH="1" flipV="1">
            <a:off x="6119193" y="4258691"/>
            <a:ext cx="1588" cy="979718"/>
          </a:xfrm>
          <a:prstGeom prst="line">
            <a:avLst/>
          </a:prstGeom>
          <a:ln w="25400">
            <a:solidFill>
              <a:srgbClr val="4F81BD"/>
            </a:solidFill>
            <a:tailEnd type="triangle"/>
          </a:ln>
          <a:effectLst>
            <a:outerShdw blurRad="38100" dist="20000" dir="5400000" rotWithShape="0">
              <a:srgbClr val="000000">
                <a:alpha val="38000"/>
              </a:srgbClr>
            </a:outerShdw>
          </a:effectLst>
        </p:spPr>
        <p:txBody>
          <a:bodyPr lIns="45719" rIns="45719"/>
          <a:lstStyle/>
          <a:p>
            <a:pPr lvl="0">
              <a:defRPr sz="1200">
                <a:latin typeface="+mj-lt"/>
                <a:ea typeface="+mj-ea"/>
                <a:cs typeface="+mj-cs"/>
                <a:sym typeface="Helvetica"/>
              </a:defRPr>
            </a:pPr>
            <a:endParaRPr/>
          </a:p>
        </p:txBody>
      </p:sp>
    </p:spTree>
    <p:extLst>
      <p:ext uri="{BB962C8B-B14F-4D97-AF65-F5344CB8AC3E}">
        <p14:creationId xmlns:p14="http://schemas.microsoft.com/office/powerpoint/2010/main" val="214745112"/>
      </p:ext>
    </p:extLst>
  </p:cSld>
  <p:clrMapOvr>
    <a:masterClrMapping/>
  </p:clrMapOvr>
</p:sld>
</file>

<file path=ppt/theme/theme1.xml><?xml version="1.0" encoding="utf-8"?>
<a:theme xmlns:a="http://schemas.openxmlformats.org/drawingml/2006/main" name="NBIS_theme_Sebastian">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_theme_Sebastian" id="{7F9A542D-32B8-4342-B340-222972DEAC78}" vid="{1201A6DB-2E78-3749-A345-8D28DA270191}"/>
    </a:ext>
  </a:extLst>
</a:theme>
</file>

<file path=ppt/theme/theme10.xml><?xml version="1.0" encoding="utf-8"?>
<a:theme xmlns:a="http://schemas.openxmlformats.org/drawingml/2006/main" name="11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Default Theme">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3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4.xml><?xml version="1.0" encoding="utf-8"?>
<a:theme xmlns:a="http://schemas.openxmlformats.org/drawingml/2006/main" name="5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5.xml><?xml version="1.0" encoding="utf-8"?>
<a:theme xmlns:a="http://schemas.openxmlformats.org/drawingml/2006/main" name="6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6.xml><?xml version="1.0" encoding="utf-8"?>
<a:theme xmlns:a="http://schemas.openxmlformats.org/drawingml/2006/main" name="7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7.xml><?xml version="1.0" encoding="utf-8"?>
<a:theme xmlns:a="http://schemas.openxmlformats.org/drawingml/2006/main" name="8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8.xml><?xml version="1.0" encoding="utf-8"?>
<a:theme xmlns:a="http://schemas.openxmlformats.org/drawingml/2006/main" name="9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9.xml><?xml version="1.0" encoding="utf-8"?>
<a:theme xmlns:a="http://schemas.openxmlformats.org/drawingml/2006/main" name="10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01240306-97BB-EB43-839B-8CB94783852B}"/>
    </a:ext>
  </a:extLst>
</a:theme>
</file>

<file path=docProps/app.xml><?xml version="1.0" encoding="utf-8"?>
<Properties xmlns="http://schemas.openxmlformats.org/officeDocument/2006/extended-properties" xmlns:vt="http://schemas.openxmlformats.org/officeDocument/2006/docPropsVTypes">
  <Template>NBIS_themes</Template>
  <TotalTime>37264</TotalTime>
  <Words>2891</Words>
  <Application>Microsoft Office PowerPoint</Application>
  <PresentationFormat>On-screen Show (4:3)</PresentationFormat>
  <Paragraphs>267</Paragraphs>
  <Slides>29</Slides>
  <Notes>18</Notes>
  <HiddenSlides>0</HiddenSlides>
  <MMClips>0</MMClips>
  <ScaleCrop>false</ScaleCrop>
  <HeadingPairs>
    <vt:vector size="6" baseType="variant">
      <vt:variant>
        <vt:lpstr>Fonts Used</vt:lpstr>
      </vt:variant>
      <vt:variant>
        <vt:i4>6</vt:i4>
      </vt:variant>
      <vt:variant>
        <vt:lpstr>Theme</vt:lpstr>
      </vt:variant>
      <vt:variant>
        <vt:i4>10</vt:i4>
      </vt:variant>
      <vt:variant>
        <vt:lpstr>Slide Titles</vt:lpstr>
      </vt:variant>
      <vt:variant>
        <vt:i4>29</vt:i4>
      </vt:variant>
    </vt:vector>
  </HeadingPairs>
  <TitlesOfParts>
    <vt:vector size="45" baseType="lpstr">
      <vt:lpstr>Arial</vt:lpstr>
      <vt:lpstr>ArialMT</vt:lpstr>
      <vt:lpstr>Calibri</vt:lpstr>
      <vt:lpstr>Century Gothic</vt:lpstr>
      <vt:lpstr>Courier</vt:lpstr>
      <vt:lpstr>Courier New</vt:lpstr>
      <vt:lpstr>NBIS_theme_Sebastian</vt:lpstr>
      <vt:lpstr>1_Default Theme</vt:lpstr>
      <vt:lpstr>3_Office-tema</vt:lpstr>
      <vt:lpstr>5_Office-tema</vt:lpstr>
      <vt:lpstr>6_Office-tema</vt:lpstr>
      <vt:lpstr>7_Office-tema</vt:lpstr>
      <vt:lpstr>8_Office-tema</vt:lpstr>
      <vt:lpstr>9_Office-tema</vt:lpstr>
      <vt:lpstr>10_Office-tema</vt:lpstr>
      <vt:lpstr>11_Office-tema</vt:lpstr>
      <vt:lpstr>Predict clinical effects using NGS data</vt:lpstr>
      <vt:lpstr>Illumina Sequencing  </vt:lpstr>
      <vt:lpstr>Basic variant calling in one sample</vt:lpstr>
      <vt:lpstr>Alignment</vt:lpstr>
      <vt:lpstr>The reference genome</vt:lpstr>
      <vt:lpstr>Keep track of the Reference version</vt:lpstr>
      <vt:lpstr>Alignment</vt:lpstr>
      <vt:lpstr>Burrows-Wheeler Aligner</vt:lpstr>
      <vt:lpstr>Output from mapping - Sam format</vt:lpstr>
      <vt:lpstr>Convert to Bam </vt:lpstr>
      <vt:lpstr>Variant calling</vt:lpstr>
      <vt:lpstr>Genetic variation</vt:lpstr>
      <vt:lpstr>Detecting variants in  reads</vt:lpstr>
      <vt:lpstr>Reference- and Alternatve Alleles</vt:lpstr>
      <vt:lpstr>Variant Calling HaplotypeCaller</vt:lpstr>
      <vt:lpstr>Variant Call Format (VCF)</vt:lpstr>
      <vt:lpstr>Variant Call Format (VCF)</vt:lpstr>
      <vt:lpstr>PowerPoint Presentation</vt:lpstr>
      <vt:lpstr>GATK’s best practices workflow for germline short variant discovery  </vt:lpstr>
      <vt:lpstr>Mark Duplicates</vt:lpstr>
      <vt:lpstr>Duplicate reads</vt:lpstr>
      <vt:lpstr>PowerPoint Presentation</vt:lpstr>
      <vt:lpstr>Base Quality Score Recalibration (BQSR)</vt:lpstr>
      <vt:lpstr>Base Quality Score Recalibration (BQSR)</vt:lpstr>
      <vt:lpstr>PowerPoint Presentation</vt:lpstr>
      <vt:lpstr>Filter variants</vt:lpstr>
      <vt:lpstr>Filtering</vt:lpstr>
      <vt:lpstr>Annotation &amp; effects prediction</vt:lpstr>
      <vt:lpstr>Demo &amp; Results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Sebastian DiLorenzo</dc:creator>
  <cp:lastModifiedBy>Hoan Do</cp:lastModifiedBy>
  <cp:revision>536</cp:revision>
  <cp:lastPrinted>2017-05-17T06:27:05Z</cp:lastPrinted>
  <dcterms:created xsi:type="dcterms:W3CDTF">2017-01-13T10:12:06Z</dcterms:created>
  <dcterms:modified xsi:type="dcterms:W3CDTF">2022-12-19T15:03:34Z</dcterms:modified>
</cp:coreProperties>
</file>

<file path=docProps/thumbnail.jpeg>
</file>